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62" r:id="rId3"/>
    <p:sldId id="258" r:id="rId4"/>
    <p:sldId id="291" r:id="rId5"/>
    <p:sldId id="292" r:id="rId6"/>
    <p:sldId id="293" r:id="rId7"/>
    <p:sldId id="294" r:id="rId8"/>
    <p:sldId id="259" r:id="rId9"/>
    <p:sldId id="295" r:id="rId10"/>
    <p:sldId id="296" r:id="rId11"/>
    <p:sldId id="260" r:id="rId12"/>
    <p:sldId id="297" r:id="rId13"/>
    <p:sldId id="298" r:id="rId14"/>
    <p:sldId id="261" r:id="rId15"/>
    <p:sldId id="263" r:id="rId16"/>
    <p:sldId id="300" r:id="rId17"/>
    <p:sldId id="301" r:id="rId18"/>
    <p:sldId id="266" r:id="rId19"/>
    <p:sldId id="264" r:id="rId20"/>
    <p:sldId id="265" r:id="rId21"/>
    <p:sldId id="267" r:id="rId22"/>
    <p:sldId id="299" r:id="rId23"/>
    <p:sldId id="268" r:id="rId24"/>
    <p:sldId id="271" r:id="rId25"/>
    <p:sldId id="272" r:id="rId26"/>
    <p:sldId id="273" r:id="rId27"/>
    <p:sldId id="274" r:id="rId28"/>
    <p:sldId id="275" r:id="rId29"/>
    <p:sldId id="290" r:id="rId30"/>
    <p:sldId id="276" r:id="rId31"/>
    <p:sldId id="277" r:id="rId32"/>
    <p:sldId id="278" r:id="rId33"/>
    <p:sldId id="288" r:id="rId34"/>
    <p:sldId id="289" r:id="rId35"/>
    <p:sldId id="279" r:id="rId36"/>
    <p:sldId id="280" r:id="rId37"/>
    <p:sldId id="287" r:id="rId38"/>
    <p:sldId id="281" r:id="rId39"/>
    <p:sldId id="282" r:id="rId40"/>
    <p:sldId id="283" r:id="rId41"/>
    <p:sldId id="284" r:id="rId42"/>
    <p:sldId id="285" r:id="rId43"/>
    <p:sldId id="286" r:id="rId44"/>
    <p:sldId id="302" r:id="rId45"/>
    <p:sldId id="305" r:id="rId46"/>
    <p:sldId id="303" r:id="rId47"/>
    <p:sldId id="304" r:id="rId48"/>
    <p:sldId id="306" r:id="rId4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06C1B-3719-47DC-A954-7C6E9454DA64}" type="datetimeFigureOut">
              <a:rPr lang="pl-PL" smtClean="0"/>
              <a:pPr/>
              <a:t>2014-11-08</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1C55BC-DF5A-4411-8F27-A36F1A59BD8C}"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601C55BC-DF5A-4411-8F27-A36F1A59BD8C}" type="slidenum">
              <a:rPr lang="pl-PL" smtClean="0"/>
              <a:pPr/>
              <a:t>21</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601C55BC-DF5A-4411-8F27-A36F1A59BD8C}" type="slidenum">
              <a:rPr lang="pl-PL" smtClean="0"/>
              <a:pPr/>
              <a:t>28</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55935FD-85EF-44D9-8715-104525E3585F}" type="datetimeFigureOut">
              <a:rPr lang="pl-PL" smtClean="0"/>
              <a:pPr/>
              <a:t>2014-11-08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8D07226-CC85-4782-9C41-00CB14D869FE}"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935FD-85EF-44D9-8715-104525E3585F}" type="datetimeFigureOut">
              <a:rPr lang="pl-PL" smtClean="0"/>
              <a:pPr/>
              <a:t>2014-11-08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07226-CC85-4782-9C41-00CB14D869FE}"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pl/url?sa=i&amp;rct=j&amp;q=&amp;esrc=s&amp;frm=1&amp;source=images&amp;cd=&amp;cad=rja&amp;uact=8&amp;docid=N1P4TRVtRXGeAM&amp;tbnid=LYz00YrRNzRluM:&amp;ved=0CAUQjRw&amp;url=http://www.joeabsolut.com/wein/04_Piemont.htm&amp;ei=GgtVU4G1CcjkOqucgcAH&amp;bvm=bv.65058239,d.ZGU&amp;psig=AFQjCNHCb56sDQxQENJPMcR1SjBRlAd7Lw&amp;ust=1398168660698900"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weltkarte.com/uploads/pics/karte-piemont.gif"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upload.wikimedia.org/wikipedia/commons/1/14/Museo_del_Risorgimento_italiano.JP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pl/url?sa=i&amp;rct=j&amp;q=&amp;esrc=s&amp;frm=1&amp;source=images&amp;cd=&amp;cad=rja&amp;uact=8&amp;docid=tfHm3uw0olgcQM&amp;tbnid=KXd_UnW10jnwqM:&amp;ved=0CAUQjRw&amp;url=http://cagliari.lovetotravel.pl/palac_krolewski_w_cagliari&amp;ei=htBWU_aUO-Ww0AXxrYCYBg&amp;bvm=bv.65177938,d.bGE&amp;psig=AFQjCNF5LBc3gvi8xqGMZFxNaRpk9VKvqA&amp;ust=1398284796852819"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upload.wikimedia.org/wikipedia/commons/f/ff/Stupinigi.jpg"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2434282"/>
          </a:xfrm>
        </p:spPr>
        <p:txBody>
          <a:bodyPr>
            <a:noAutofit/>
          </a:bodyPr>
          <a:lstStyle/>
          <a:p>
            <a:r>
              <a:rPr lang="pl-PL" sz="4800" b="1" i="1" dirty="0" smtClean="0"/>
              <a:t>Polacy w kulturze Piemontu </a:t>
            </a:r>
            <a:br>
              <a:rPr lang="pl-PL" sz="4800" b="1" i="1" dirty="0" smtClean="0"/>
            </a:br>
            <a:r>
              <a:rPr lang="pl-PL" sz="4800" b="1" i="1" dirty="0" smtClean="0"/>
              <a:t>w XIX wieku i w pierwszych dekadach XX wieku</a:t>
            </a:r>
            <a:endParaRPr lang="pl-PL" sz="4800" b="1" i="1" dirty="0"/>
          </a:p>
        </p:txBody>
      </p:sp>
      <p:pic>
        <p:nvPicPr>
          <p:cNvPr id="1026" name="Picture 2" descr="G:\180px-Provincia_di_Torino-Stemma.svg[1].png"/>
          <p:cNvPicPr>
            <a:picLocks noChangeAspect="1" noChangeArrowheads="1"/>
          </p:cNvPicPr>
          <p:nvPr/>
        </p:nvPicPr>
        <p:blipFill>
          <a:blip r:embed="rId2" cstate="print"/>
          <a:srcRect/>
          <a:stretch>
            <a:fillRect/>
          </a:stretch>
        </p:blipFill>
        <p:spPr bwMode="auto">
          <a:xfrm>
            <a:off x="3635896" y="2852936"/>
            <a:ext cx="1714500" cy="2419350"/>
          </a:xfrm>
          <a:prstGeom prst="rect">
            <a:avLst/>
          </a:prstGeom>
          <a:noFill/>
        </p:spPr>
      </p:pic>
      <p:sp>
        <p:nvSpPr>
          <p:cNvPr id="4" name="pole tekstowe 3"/>
          <p:cNvSpPr txBox="1"/>
          <p:nvPr/>
        </p:nvSpPr>
        <p:spPr>
          <a:xfrm>
            <a:off x="1259632" y="5949280"/>
            <a:ext cx="3989297" cy="369332"/>
          </a:xfrm>
          <a:prstGeom prst="rect">
            <a:avLst/>
          </a:prstGeom>
          <a:noFill/>
        </p:spPr>
        <p:txBody>
          <a:bodyPr wrap="none" rtlCol="0">
            <a:spAutoFit/>
          </a:bodyPr>
          <a:lstStyle/>
          <a:p>
            <a:r>
              <a:rPr lang="pl-PL" b="1" dirty="0" smtClean="0"/>
              <a:t>Ligia </a:t>
            </a:r>
            <a:r>
              <a:rPr lang="pl-PL" b="1" dirty="0" err="1" smtClean="0"/>
              <a:t>Henczel-Wróblewska</a:t>
            </a:r>
            <a:r>
              <a:rPr lang="pl-PL" b="1" smtClean="0"/>
              <a:t>, Poznań 2014</a:t>
            </a:r>
            <a:endParaRPr lang="pl-PL"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88640"/>
            <a:ext cx="8784976" cy="6408712"/>
          </a:xfrm>
        </p:spPr>
        <p:txBody>
          <a:bodyPr>
            <a:normAutofit lnSpcReduction="10000"/>
          </a:bodyPr>
          <a:lstStyle/>
          <a:p>
            <a:pPr>
              <a:buNone/>
            </a:pPr>
            <a:r>
              <a:rPr lang="pl-PL" dirty="0" smtClean="0"/>
              <a:t>    	Niezależnie od podejmowanych w Piemoncie działań, sformowania polskiego legionu podjął się w Rzymie </a:t>
            </a:r>
            <a:r>
              <a:rPr lang="pl-PL" b="1" dirty="0" smtClean="0"/>
              <a:t>Adam Mickiewicz</a:t>
            </a:r>
            <a:r>
              <a:rPr lang="pl-PL" dirty="0" smtClean="0"/>
              <a:t>. Krok ten wzbudził wiele kontrowersji wśród emisariuszy księcia Czartoryskiego w Turynie, którzy byli temu przeciwni. Mickiewicz nie miał także poparcia ani ze strony Papieża Piusa IX, ani też ze strony polskiej arystokracji w Rzymie. </a:t>
            </a:r>
          </a:p>
          <a:p>
            <a:pPr>
              <a:buNone/>
            </a:pPr>
            <a:r>
              <a:rPr lang="pl-PL" dirty="0" smtClean="0"/>
              <a:t>    W dniu 29 marca 1848 roku w gronie 14 osób zawiązał legion, zw. </a:t>
            </a:r>
            <a:r>
              <a:rPr lang="pl-PL" b="1" i="1" dirty="0" smtClean="0"/>
              <a:t>Legionem Mickiewicza</a:t>
            </a:r>
            <a:r>
              <a:rPr lang="pl-PL" dirty="0" smtClean="0"/>
              <a:t>. Opracował dokument </a:t>
            </a:r>
            <a:r>
              <a:rPr lang="pl-PL" i="1" dirty="0" smtClean="0"/>
              <a:t>Skład zasad </a:t>
            </a:r>
            <a:r>
              <a:rPr lang="pl-PL" dirty="0" smtClean="0"/>
              <a:t>(</a:t>
            </a:r>
            <a:r>
              <a:rPr lang="pl-PL" i="1" dirty="0" err="1" smtClean="0"/>
              <a:t>Simbolo</a:t>
            </a:r>
            <a:r>
              <a:rPr lang="pl-PL" i="1" dirty="0" smtClean="0"/>
              <a:t> </a:t>
            </a:r>
            <a:r>
              <a:rPr lang="pl-PL" i="1" dirty="0" err="1" smtClean="0"/>
              <a:t>politico</a:t>
            </a:r>
            <a:r>
              <a:rPr lang="pl-PL" i="1" dirty="0" smtClean="0"/>
              <a:t> </a:t>
            </a:r>
            <a:r>
              <a:rPr lang="pl-PL" i="1" dirty="0" err="1" smtClean="0"/>
              <a:t>polacco</a:t>
            </a:r>
            <a:r>
              <a:rPr lang="pl-PL" dirty="0" smtClean="0"/>
              <a:t>), który był wynikiem jego wieloletnich przemyśleń i doświadczeń. </a:t>
            </a:r>
            <a:endParaRPr lang="pl-PL"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Legion Mickiewicza -1848 rok</a:t>
            </a:r>
            <a:endParaRPr lang="pl-PL" b="1" dirty="0"/>
          </a:p>
        </p:txBody>
      </p:sp>
      <p:pic>
        <p:nvPicPr>
          <p:cNvPr id="4098" name="Picture 2" descr="G:\L. Henczel-Foto-książka\Mickiewicz-330.JPG"/>
          <p:cNvPicPr>
            <a:picLocks noChangeAspect="1" noChangeArrowheads="1"/>
          </p:cNvPicPr>
          <p:nvPr/>
        </p:nvPicPr>
        <p:blipFill>
          <a:blip r:embed="rId2" cstate="print"/>
          <a:srcRect/>
          <a:stretch>
            <a:fillRect/>
          </a:stretch>
        </p:blipFill>
        <p:spPr bwMode="auto">
          <a:xfrm>
            <a:off x="471488" y="1196752"/>
            <a:ext cx="8201025" cy="530723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7504" y="116632"/>
            <a:ext cx="8856984" cy="6624736"/>
          </a:xfrm>
        </p:spPr>
        <p:txBody>
          <a:bodyPr>
            <a:normAutofit/>
          </a:bodyPr>
          <a:lstStyle/>
          <a:p>
            <a:pPr>
              <a:buNone/>
            </a:pPr>
            <a:r>
              <a:rPr lang="pl-PL" dirty="0" smtClean="0"/>
              <a:t>    	</a:t>
            </a:r>
            <a:r>
              <a:rPr lang="pl-PL" b="1" i="1" dirty="0" smtClean="0"/>
              <a:t>Legion Mickiewicza</a:t>
            </a:r>
            <a:r>
              <a:rPr lang="pl-PL" dirty="0" smtClean="0"/>
              <a:t>, niezbyt liczny, pełnił rolę promotora „sprawy polskiej” w państwach Półwyspu Apenińskiego. 10 kwietnia wyruszył z Rzymu i przez Florencję, Bolonię, Parmę dotarł do Lombardii i Piemontu, ku granicom Austrii.</a:t>
            </a:r>
          </a:p>
          <a:p>
            <a:pPr>
              <a:buNone/>
            </a:pPr>
            <a:r>
              <a:rPr lang="pl-PL" dirty="0" smtClean="0"/>
              <a:t>    Emisariusze ks. Czartoryskiego dążyli do przejęcia kontroli nad formacją. W Turynie doszło do podziału w </a:t>
            </a:r>
            <a:r>
              <a:rPr lang="pl-PL" i="1" dirty="0" smtClean="0"/>
              <a:t>Legionie</a:t>
            </a:r>
            <a:r>
              <a:rPr lang="pl-PL" dirty="0" smtClean="0"/>
              <a:t>. Jedna grupa, wierna ideałom założyciela pozostała w Piemoncie (45 osób, płk Jan Nepomucen </a:t>
            </a:r>
            <a:r>
              <a:rPr lang="pl-PL" dirty="0" err="1" smtClean="0"/>
              <a:t>Siodołkiewicz</a:t>
            </a:r>
            <a:r>
              <a:rPr lang="pl-PL" dirty="0" smtClean="0"/>
              <a:t>), druga pod dowództwem płk Feliksa </a:t>
            </a:r>
            <a:r>
              <a:rPr lang="pl-PL" dirty="0" err="1" smtClean="0"/>
              <a:t>Breańskiego</a:t>
            </a:r>
            <a:r>
              <a:rPr lang="pl-PL" dirty="0" smtClean="0"/>
              <a:t> została rozwiązana po klęsce bitwy pod Novarą w 1849 r.</a:t>
            </a:r>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16632"/>
            <a:ext cx="8784976" cy="6624736"/>
          </a:xfrm>
        </p:spPr>
        <p:txBody>
          <a:bodyPr>
            <a:normAutofit fontScale="92500"/>
          </a:bodyPr>
          <a:lstStyle/>
          <a:p>
            <a:pPr>
              <a:buNone/>
            </a:pPr>
            <a:r>
              <a:rPr lang="pl-PL" dirty="0" smtClean="0"/>
              <a:t>    Animozje wśród Polaków w Piemoncie, walczących </a:t>
            </a:r>
            <a:br>
              <a:rPr lang="pl-PL" dirty="0" smtClean="0"/>
            </a:br>
            <a:r>
              <a:rPr lang="pl-PL" dirty="0" smtClean="0"/>
              <a:t>o to samo, ale w różny sposób, intrygi emisariuszy </a:t>
            </a:r>
            <a:br>
              <a:rPr lang="pl-PL" dirty="0" smtClean="0"/>
            </a:br>
            <a:r>
              <a:rPr lang="pl-PL" dirty="0" smtClean="0"/>
              <a:t>ks. Czartoryskiego względem członków </a:t>
            </a:r>
            <a:r>
              <a:rPr lang="pl-PL" i="1" dirty="0" smtClean="0"/>
              <a:t>Legionu Mickiewicza</a:t>
            </a:r>
            <a:r>
              <a:rPr lang="pl-PL" b="1" i="1" dirty="0" smtClean="0"/>
              <a:t> </a:t>
            </a:r>
            <a:r>
              <a:rPr lang="pl-PL" dirty="0" smtClean="0"/>
              <a:t>z jednej strony, a okazywane wyrazy sympatii i akceptacji przez włoskie społeczeństwo dla działań podejmowanych przez </a:t>
            </a:r>
            <a:r>
              <a:rPr lang="pl-PL" i="1" dirty="0" smtClean="0"/>
              <a:t>Legion</a:t>
            </a:r>
            <a:r>
              <a:rPr lang="pl-PL" dirty="0" smtClean="0"/>
              <a:t> z drugiej strony, zostały świetnie zobrazowane w zachowanej licznie korespondencji legionistów.</a:t>
            </a:r>
          </a:p>
          <a:p>
            <a:pPr>
              <a:buNone/>
            </a:pPr>
            <a:r>
              <a:rPr lang="pl-PL" dirty="0" smtClean="0"/>
              <a:t>     </a:t>
            </a:r>
            <a:r>
              <a:rPr lang="pl-PL" b="1" i="1" dirty="0" smtClean="0"/>
              <a:t>Legion Mickiewicza</a:t>
            </a:r>
            <a:r>
              <a:rPr lang="pl-PL" dirty="0" smtClean="0"/>
              <a:t>, choć nie składał się z zawodowych żołnierzy, odegrał istotną rolę zarówno dla polskiej walki o niepodległość ojczyzny, jak też przyczynił się do podtrzymywania tradycyjnej sympatii pomiędzy obu narodami, niezależnie od zawirowań dziejowych czy konfliktów politycznych.</a:t>
            </a:r>
            <a:endParaRPr lang="pl-PL"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476672"/>
            <a:ext cx="3312368" cy="3240360"/>
          </a:xfrm>
        </p:spPr>
        <p:txBody>
          <a:bodyPr>
            <a:normAutofit/>
          </a:bodyPr>
          <a:lstStyle/>
          <a:p>
            <a:pPr algn="l"/>
            <a:r>
              <a:rPr lang="pl-PL" b="1" dirty="0" smtClean="0"/>
              <a:t>Zjednoczenie </a:t>
            </a:r>
            <a:br>
              <a:rPr lang="pl-PL" b="1" dirty="0" smtClean="0"/>
            </a:br>
            <a:r>
              <a:rPr lang="pl-PL" b="1" dirty="0" smtClean="0"/>
              <a:t>Włoch – </a:t>
            </a:r>
            <a:br>
              <a:rPr lang="pl-PL" b="1" dirty="0" smtClean="0"/>
            </a:br>
            <a:r>
              <a:rPr lang="pl-PL" b="1" dirty="0" smtClean="0"/>
              <a:t>1861 </a:t>
            </a:r>
            <a:r>
              <a:rPr lang="pl-PL" b="1" dirty="0" smtClean="0"/>
              <a:t>rok</a:t>
            </a:r>
            <a:br>
              <a:rPr lang="pl-PL" b="1" dirty="0" smtClean="0"/>
            </a:br>
            <a:r>
              <a:rPr lang="pl-PL" sz="1600" dirty="0" smtClean="0"/>
              <a:t>(</a:t>
            </a:r>
            <a:r>
              <a:rPr lang="pl-PL" sz="1600" dirty="0" smtClean="0"/>
              <a:t>J. Gierowski, </a:t>
            </a:r>
            <a:r>
              <a:rPr lang="pl-PL" sz="1600" i="1" dirty="0" smtClean="0"/>
              <a:t>Historia Włoch</a:t>
            </a:r>
            <a:r>
              <a:rPr lang="pl-PL" sz="1600" dirty="0" smtClean="0"/>
              <a:t>, </a:t>
            </a:r>
            <a:r>
              <a:rPr lang="pl-PL" sz="1600" dirty="0" smtClean="0"/>
              <a:t>op. cit., s</a:t>
            </a:r>
            <a:r>
              <a:rPr lang="pl-PL" sz="1600" dirty="0" smtClean="0"/>
              <a:t>. </a:t>
            </a:r>
            <a:r>
              <a:rPr lang="pl-PL" sz="1600" dirty="0" smtClean="0"/>
              <a:t>414) </a:t>
            </a:r>
            <a:endParaRPr lang="pl-PL" sz="1600" b="1" dirty="0"/>
          </a:p>
        </p:txBody>
      </p:sp>
      <p:pic>
        <p:nvPicPr>
          <p:cNvPr id="5122" name="Picture 2" descr="G:\L. Henczel-Foto-książka\Mapa4d-Zjednoczenie Włoch.JPG"/>
          <p:cNvPicPr>
            <a:picLocks noChangeAspect="1" noChangeArrowheads="1"/>
          </p:cNvPicPr>
          <p:nvPr/>
        </p:nvPicPr>
        <p:blipFill>
          <a:blip r:embed="rId2" cstate="print"/>
          <a:srcRect/>
          <a:stretch>
            <a:fillRect/>
          </a:stretch>
        </p:blipFill>
        <p:spPr bwMode="auto">
          <a:xfrm>
            <a:off x="3635897" y="188640"/>
            <a:ext cx="5112568" cy="619268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274638"/>
            <a:ext cx="3600400" cy="6106690"/>
          </a:xfrm>
        </p:spPr>
        <p:txBody>
          <a:bodyPr>
            <a:normAutofit fontScale="90000"/>
          </a:bodyPr>
          <a:lstStyle/>
          <a:p>
            <a:pPr algn="l"/>
            <a:r>
              <a:rPr lang="pl-PL" b="1" dirty="0" smtClean="0"/>
              <a:t/>
            </a:r>
            <a:br>
              <a:rPr lang="pl-PL" b="1" dirty="0" smtClean="0"/>
            </a:br>
            <a:r>
              <a:rPr lang="pl-PL" b="1" dirty="0" smtClean="0"/>
              <a:t>Cuneo </a:t>
            </a:r>
            <a:br>
              <a:rPr lang="pl-PL" b="1" dirty="0" smtClean="0"/>
            </a:br>
            <a:r>
              <a:rPr lang="pl-PL" b="1" dirty="0" smtClean="0"/>
              <a:t>1861/62 - </a:t>
            </a:r>
            <a:br>
              <a:rPr lang="pl-PL" b="1" dirty="0" smtClean="0"/>
            </a:br>
            <a:r>
              <a:rPr lang="pl-PL" b="1" dirty="0" smtClean="0"/>
              <a:t>Polska Szkoła </a:t>
            </a:r>
            <a:br>
              <a:rPr lang="pl-PL" b="1" dirty="0" smtClean="0"/>
            </a:br>
            <a:r>
              <a:rPr lang="pl-PL" b="1" dirty="0" smtClean="0"/>
              <a:t>Wojskowa – </a:t>
            </a:r>
            <a:br>
              <a:rPr lang="pl-PL" b="1" dirty="0" smtClean="0"/>
            </a:br>
            <a:r>
              <a:rPr lang="pl-PL" b="1" dirty="0" smtClean="0"/>
              <a:t>gen. Ludwik Mierosławski,</a:t>
            </a:r>
            <a:br>
              <a:rPr lang="pl-PL" b="1" dirty="0" smtClean="0"/>
            </a:br>
            <a:r>
              <a:rPr lang="pl-PL" b="1" dirty="0" smtClean="0"/>
              <a:t>gen. Józef </a:t>
            </a:r>
            <a:r>
              <a:rPr lang="pl-PL" b="1" dirty="0" smtClean="0"/>
              <a:t>Wysocki</a:t>
            </a:r>
            <a:br>
              <a:rPr lang="pl-PL" b="1" dirty="0" smtClean="0"/>
            </a:br>
            <a:r>
              <a:rPr lang="pl-PL" sz="1800" dirty="0" smtClean="0"/>
              <a:t>(</a:t>
            </a:r>
            <a:r>
              <a:rPr lang="pl-PL" sz="1800" dirty="0" smtClean="0"/>
              <a:t>W. </a:t>
            </a:r>
            <a:r>
              <a:rPr lang="pl-PL" sz="1800" dirty="0" err="1" smtClean="0"/>
              <a:t>Cesana</a:t>
            </a:r>
            <a:r>
              <a:rPr lang="pl-PL" sz="1800" dirty="0" smtClean="0"/>
              <a:t>, A Krzykawska, R. </a:t>
            </a:r>
            <a:r>
              <a:rPr lang="pl-PL" sz="1800" dirty="0" err="1" smtClean="0"/>
              <a:t>Martelli</a:t>
            </a:r>
            <a:r>
              <a:rPr lang="pl-PL" sz="1800" dirty="0" smtClean="0"/>
              <a:t>, </a:t>
            </a:r>
            <a:br>
              <a:rPr lang="pl-PL" sz="1800" dirty="0" smtClean="0"/>
            </a:br>
            <a:r>
              <a:rPr lang="pl-PL" sz="1800" i="1" dirty="0" smtClean="0"/>
              <a:t>I </a:t>
            </a:r>
            <a:r>
              <a:rPr lang="pl-PL" sz="1800" i="1" dirty="0" err="1" smtClean="0"/>
              <a:t>polacchi</a:t>
            </a:r>
            <a:r>
              <a:rPr lang="pl-PL" sz="1800" i="1" dirty="0" smtClean="0"/>
              <a:t> a Cuneo </a:t>
            </a:r>
            <a:r>
              <a:rPr lang="pl-PL" sz="1800" i="1" dirty="0" err="1" smtClean="0"/>
              <a:t>nel</a:t>
            </a:r>
            <a:r>
              <a:rPr lang="pl-PL" sz="1800" i="1" dirty="0" smtClean="0"/>
              <a:t> 1862. </a:t>
            </a:r>
            <a:r>
              <a:rPr lang="pl-PL" sz="1800" i="1" dirty="0" err="1" smtClean="0"/>
              <a:t>Un</a:t>
            </a:r>
            <a:r>
              <a:rPr lang="pl-PL" sz="1800" i="1" dirty="0" smtClean="0"/>
              <a:t> </a:t>
            </a:r>
            <a:r>
              <a:rPr lang="pl-PL" sz="1800" i="1" dirty="0" err="1" smtClean="0"/>
              <a:t>episodio</a:t>
            </a:r>
            <a:r>
              <a:rPr lang="pl-PL" sz="1800" i="1" dirty="0" smtClean="0"/>
              <a:t> del </a:t>
            </a:r>
            <a:r>
              <a:rPr lang="pl-PL" sz="1800" i="1" dirty="0" err="1" smtClean="0"/>
              <a:t>Risorgimento</a:t>
            </a:r>
            <a:r>
              <a:rPr lang="pl-PL" sz="1800" i="1" dirty="0" smtClean="0"/>
              <a:t> Italiano</a:t>
            </a:r>
            <a:r>
              <a:rPr lang="pl-PL" sz="1800" dirty="0" smtClean="0"/>
              <a:t>, Cuneo 2012, s. 16.)</a:t>
            </a:r>
            <a:r>
              <a:rPr lang="pl-PL" b="1" dirty="0" smtClean="0"/>
              <a:t/>
            </a:r>
            <a:br>
              <a:rPr lang="pl-PL" b="1" dirty="0" smtClean="0"/>
            </a:br>
            <a:endParaRPr lang="pl-PL" b="1" dirty="0"/>
          </a:p>
        </p:txBody>
      </p:sp>
      <p:pic>
        <p:nvPicPr>
          <p:cNvPr id="7170" name="Picture 2" descr="G:\L. Henczel-Foto-książka\Cuneo.JPG"/>
          <p:cNvPicPr>
            <a:picLocks noChangeAspect="1" noChangeArrowheads="1"/>
          </p:cNvPicPr>
          <p:nvPr/>
        </p:nvPicPr>
        <p:blipFill>
          <a:blip r:embed="rId2" cstate="print"/>
          <a:srcRect/>
          <a:stretch>
            <a:fillRect/>
          </a:stretch>
        </p:blipFill>
        <p:spPr bwMode="auto">
          <a:xfrm>
            <a:off x="3923928" y="438150"/>
            <a:ext cx="4752528" cy="598011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88640"/>
            <a:ext cx="8856984" cy="6408712"/>
          </a:xfrm>
        </p:spPr>
        <p:txBody>
          <a:bodyPr>
            <a:normAutofit/>
          </a:bodyPr>
          <a:lstStyle/>
          <a:p>
            <a:pPr>
              <a:buNone/>
            </a:pPr>
            <a:r>
              <a:rPr lang="pl-PL" dirty="0" smtClean="0"/>
              <a:t>    We wrześniu 1861 r. </a:t>
            </a:r>
            <a:r>
              <a:rPr lang="pl-PL" b="1" dirty="0" smtClean="0"/>
              <a:t>gen. Ludwik Mierosławski </a:t>
            </a:r>
            <a:r>
              <a:rPr lang="pl-PL" dirty="0" smtClean="0"/>
              <a:t>otrzymał od władz Piemontu zgodę na założenie szkoły wojskowej, kształcącej polską kadrę wojskową. Siedziba początkowo znajdowała się w </a:t>
            </a:r>
            <a:r>
              <a:rPr lang="pl-PL" b="1" i="1" dirty="0" smtClean="0"/>
              <a:t>Genui</a:t>
            </a:r>
            <a:r>
              <a:rPr lang="pl-PL" dirty="0" smtClean="0"/>
              <a:t> lecz po wielu antagonizmach pomiędzy gen. Mierosławskim a innymi współtwórcami </a:t>
            </a:r>
            <a:br>
              <a:rPr lang="pl-PL" dirty="0" smtClean="0"/>
            </a:br>
            <a:r>
              <a:rPr lang="pl-PL" dirty="0" smtClean="0"/>
              <a:t>i wykładowcami szkoły (Giuseppe Garibaldi, Józef Wysocki, Zygmunt </a:t>
            </a:r>
            <a:r>
              <a:rPr lang="pl-PL" dirty="0" err="1" smtClean="0"/>
              <a:t>Padlewski</a:t>
            </a:r>
            <a:r>
              <a:rPr lang="pl-PL" dirty="0" smtClean="0"/>
              <a:t>) oraz władzami Piemontu, podjęto decyzję o przeniesieniu szkoły w inne miejsce i powierzenie jej kierownictwa najpierw ks. Marcelemu Lubomirskiemu, a następnie gen. Józefowi Wysockiemu. </a:t>
            </a:r>
            <a:endParaRPr lang="pl-PL"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332656"/>
            <a:ext cx="8784976" cy="6336704"/>
          </a:xfrm>
        </p:spPr>
        <p:txBody>
          <a:bodyPr>
            <a:normAutofit/>
          </a:bodyPr>
          <a:lstStyle/>
          <a:p>
            <a:pPr>
              <a:buNone/>
            </a:pPr>
            <a:r>
              <a:rPr lang="pl-PL" dirty="0" smtClean="0"/>
              <a:t>    Szkołę przeniesiono do miasta </a:t>
            </a:r>
            <a:r>
              <a:rPr lang="pl-PL" b="1" i="1" dirty="0" smtClean="0"/>
              <a:t>Cuneo</a:t>
            </a:r>
            <a:r>
              <a:rPr lang="pl-PL" dirty="0" smtClean="0"/>
              <a:t>, położonego u podnóża Alp. Utworzono trzy wydziały: piechoty, artylerii i kawalerii. Kształciło się tam ponad 100 kadetów. Wielu z nich wzięło później udział w walkach powstańczych w 1863 roku (czasami spotykali się na froncie wykładowcy </a:t>
            </a:r>
            <a:br>
              <a:rPr lang="pl-PL" dirty="0" smtClean="0"/>
            </a:br>
            <a:r>
              <a:rPr lang="pl-PL" dirty="0" smtClean="0"/>
              <a:t>i uczniowie). </a:t>
            </a:r>
            <a:r>
              <a:rPr lang="pl-PL" b="1" i="1" dirty="0" smtClean="0"/>
              <a:t>Polska Szkoła Wojskowa</a:t>
            </a:r>
            <a:r>
              <a:rPr lang="pl-PL" dirty="0" smtClean="0"/>
              <a:t> w </a:t>
            </a:r>
            <a:r>
              <a:rPr lang="pl-PL" b="1" i="1" dirty="0" smtClean="0"/>
              <a:t>Genui/Cuneo</a:t>
            </a:r>
            <a:r>
              <a:rPr lang="pl-PL" dirty="0" smtClean="0"/>
              <a:t> istniała od </a:t>
            </a:r>
            <a:r>
              <a:rPr lang="pl-PL" b="1" dirty="0" smtClean="0"/>
              <a:t>X 1861 do VII 1862 </a:t>
            </a:r>
            <a:r>
              <a:rPr lang="pl-PL" dirty="0" smtClean="0"/>
              <a:t>r. </a:t>
            </a:r>
            <a:br>
              <a:rPr lang="pl-PL" dirty="0" smtClean="0"/>
            </a:br>
            <a:r>
              <a:rPr lang="pl-PL" dirty="0" smtClean="0"/>
              <a:t>Jej działalność w Cuneo dokumentowała szczegółowo lokalna prasa „La </a:t>
            </a:r>
            <a:r>
              <a:rPr lang="pl-PL" dirty="0" err="1" smtClean="0"/>
              <a:t>Sentinella</a:t>
            </a:r>
            <a:r>
              <a:rPr lang="pl-PL" dirty="0" smtClean="0"/>
              <a:t> </a:t>
            </a:r>
            <a:r>
              <a:rPr lang="pl-PL" dirty="0" err="1" smtClean="0"/>
              <a:t>delle</a:t>
            </a:r>
            <a:r>
              <a:rPr lang="pl-PL" dirty="0" smtClean="0"/>
              <a:t> </a:t>
            </a:r>
            <a:r>
              <a:rPr lang="pl-PL" dirty="0" err="1" smtClean="0"/>
              <a:t>Alpi</a:t>
            </a:r>
            <a:r>
              <a:rPr lang="pl-PL" dirty="0" smtClean="0"/>
              <a:t>” (dyr. </a:t>
            </a:r>
            <a:r>
              <a:rPr lang="pl-PL" dirty="0" err="1" smtClean="0"/>
              <a:t>Niccolò</a:t>
            </a:r>
            <a:r>
              <a:rPr lang="pl-PL" dirty="0" smtClean="0"/>
              <a:t> </a:t>
            </a:r>
            <a:r>
              <a:rPr lang="pl-PL" dirty="0" err="1" smtClean="0"/>
              <a:t>Vineis</a:t>
            </a:r>
            <a:r>
              <a:rPr lang="pl-PL" dirty="0" smtClean="0"/>
              <a:t>).</a:t>
            </a:r>
            <a:endParaRPr lang="pl-PL"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err="1" smtClean="0"/>
              <a:t>Niccolò</a:t>
            </a:r>
            <a:r>
              <a:rPr lang="pl-PL" b="1" dirty="0" smtClean="0"/>
              <a:t> </a:t>
            </a:r>
            <a:r>
              <a:rPr lang="pl-PL" b="1" dirty="0" err="1" smtClean="0"/>
              <a:t>Vineis</a:t>
            </a:r>
            <a:r>
              <a:rPr lang="pl-PL" b="1" dirty="0" smtClean="0"/>
              <a:t> i „</a:t>
            </a:r>
            <a:r>
              <a:rPr lang="pl-PL" b="1" dirty="0" err="1" smtClean="0"/>
              <a:t>Sentinella</a:t>
            </a:r>
            <a:r>
              <a:rPr lang="pl-PL" b="1" dirty="0" smtClean="0"/>
              <a:t> </a:t>
            </a:r>
            <a:r>
              <a:rPr lang="pl-PL" b="1" dirty="0" err="1" smtClean="0"/>
              <a:t>delle</a:t>
            </a:r>
            <a:r>
              <a:rPr lang="pl-PL" b="1" dirty="0" smtClean="0"/>
              <a:t> </a:t>
            </a:r>
            <a:r>
              <a:rPr lang="pl-PL" b="1" dirty="0" err="1" smtClean="0"/>
              <a:t>Alpi</a:t>
            </a:r>
            <a:r>
              <a:rPr lang="pl-PL" b="1" dirty="0" smtClean="0"/>
              <a:t>”</a:t>
            </a:r>
            <a:endParaRPr lang="pl-PL" b="1" dirty="0"/>
          </a:p>
        </p:txBody>
      </p:sp>
      <p:pic>
        <p:nvPicPr>
          <p:cNvPr id="10242" name="Picture 2" descr="G:\L. Henczel-Foto-książka\Vineis.JPG"/>
          <p:cNvPicPr>
            <a:picLocks noChangeAspect="1" noChangeArrowheads="1"/>
          </p:cNvPicPr>
          <p:nvPr/>
        </p:nvPicPr>
        <p:blipFill>
          <a:blip r:embed="rId2" cstate="print"/>
          <a:srcRect/>
          <a:stretch>
            <a:fillRect/>
          </a:stretch>
        </p:blipFill>
        <p:spPr bwMode="auto">
          <a:xfrm>
            <a:off x="3268290" y="1484784"/>
            <a:ext cx="2527846" cy="3528392"/>
          </a:xfrm>
          <a:prstGeom prst="rect">
            <a:avLst/>
          </a:prstGeom>
          <a:noFill/>
        </p:spPr>
      </p:pic>
      <p:sp>
        <p:nvSpPr>
          <p:cNvPr id="5" name="pole tekstowe 4"/>
          <p:cNvSpPr txBox="1"/>
          <p:nvPr/>
        </p:nvSpPr>
        <p:spPr>
          <a:xfrm>
            <a:off x="467545" y="5589240"/>
            <a:ext cx="2592287" cy="646331"/>
          </a:xfrm>
          <a:prstGeom prst="rect">
            <a:avLst/>
          </a:prstGeom>
          <a:noFill/>
        </p:spPr>
        <p:txBody>
          <a:bodyPr wrap="square" rtlCol="0">
            <a:spAutoFit/>
          </a:bodyPr>
          <a:lstStyle/>
          <a:p>
            <a:r>
              <a:rPr lang="pl-PL" dirty="0" smtClean="0"/>
              <a:t>W. </a:t>
            </a:r>
            <a:r>
              <a:rPr lang="pl-PL" dirty="0" err="1" smtClean="0"/>
              <a:t>Cesana</a:t>
            </a:r>
            <a:r>
              <a:rPr lang="pl-PL" dirty="0" smtClean="0"/>
              <a:t>, A Krzykawska, </a:t>
            </a:r>
            <a:endParaRPr lang="pl-PL" dirty="0" smtClean="0"/>
          </a:p>
          <a:p>
            <a:r>
              <a:rPr lang="pl-PL" dirty="0" smtClean="0"/>
              <a:t>R</a:t>
            </a:r>
            <a:r>
              <a:rPr lang="pl-PL" dirty="0" smtClean="0"/>
              <a:t>. </a:t>
            </a:r>
            <a:r>
              <a:rPr lang="pl-PL" dirty="0" err="1" smtClean="0"/>
              <a:t>Martelli</a:t>
            </a:r>
            <a:r>
              <a:rPr lang="pl-PL" dirty="0" smtClean="0"/>
              <a:t>, </a:t>
            </a:r>
            <a:r>
              <a:rPr lang="pl-PL" dirty="0" smtClean="0"/>
              <a:t>op. cit., s</a:t>
            </a:r>
            <a:r>
              <a:rPr lang="pl-PL" dirty="0" smtClean="0"/>
              <a:t>. </a:t>
            </a:r>
            <a:r>
              <a:rPr lang="pl-PL" dirty="0" smtClean="0"/>
              <a:t>39)</a:t>
            </a:r>
            <a:endParaRPr lang="pl-PL"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Cuneo-tablica pamiątkowa odsłonięta w 150 rocznicę wydarzeń (2012)</a:t>
            </a:r>
            <a:endParaRPr lang="pl-PL" b="1" dirty="0"/>
          </a:p>
        </p:txBody>
      </p:sp>
      <p:pic>
        <p:nvPicPr>
          <p:cNvPr id="8194" name="Picture 2" descr="G:\L. Henczel-Foto-książka\Cuneo-tablica.jpg"/>
          <p:cNvPicPr>
            <a:picLocks noChangeAspect="1" noChangeArrowheads="1"/>
          </p:cNvPicPr>
          <p:nvPr/>
        </p:nvPicPr>
        <p:blipFill>
          <a:blip r:embed="rId2" cstate="print"/>
          <a:srcRect/>
          <a:stretch>
            <a:fillRect/>
          </a:stretch>
        </p:blipFill>
        <p:spPr bwMode="auto">
          <a:xfrm>
            <a:off x="683568" y="1700808"/>
            <a:ext cx="7776864" cy="482453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57200" y="274638"/>
            <a:ext cx="8229600" cy="850106"/>
          </a:xfrm>
        </p:spPr>
        <p:txBody>
          <a:bodyPr/>
          <a:lstStyle/>
          <a:p>
            <a:r>
              <a:rPr lang="pl-PL" b="1" dirty="0" smtClean="0"/>
              <a:t>Piemont</a:t>
            </a:r>
            <a:endParaRPr lang="pl-PL" b="1" dirty="0"/>
          </a:p>
        </p:txBody>
      </p:sp>
      <p:sp>
        <p:nvSpPr>
          <p:cNvPr id="5" name="Symbol zastępczy zawartości 4"/>
          <p:cNvSpPr>
            <a:spLocks noGrp="1"/>
          </p:cNvSpPr>
          <p:nvPr>
            <p:ph sz="half" idx="1"/>
          </p:nvPr>
        </p:nvSpPr>
        <p:spPr>
          <a:xfrm>
            <a:off x="251520" y="1196752"/>
            <a:ext cx="4464496" cy="5184576"/>
          </a:xfrm>
        </p:spPr>
        <p:txBody>
          <a:bodyPr>
            <a:noAutofit/>
          </a:bodyPr>
          <a:lstStyle/>
          <a:p>
            <a:r>
              <a:rPr lang="pl-PL" sz="1600" b="1" dirty="0" smtClean="0"/>
              <a:t>Powierzchnia: 25 400 </a:t>
            </a:r>
            <a:r>
              <a:rPr lang="pl-PL" sz="1600" b="1" dirty="0" err="1" smtClean="0"/>
              <a:t>km²</a:t>
            </a:r>
            <a:endParaRPr lang="pl-PL" sz="1600" b="1" dirty="0" smtClean="0"/>
          </a:p>
          <a:p>
            <a:r>
              <a:rPr lang="pl-PL" sz="1600" b="1" dirty="0" smtClean="0"/>
              <a:t>Liczba mieszkańców: 4,3 mln</a:t>
            </a:r>
          </a:p>
          <a:p>
            <a:r>
              <a:rPr lang="pl-PL" sz="1600" b="1" dirty="0" smtClean="0"/>
              <a:t>Ważniejsze miasta: </a:t>
            </a:r>
            <a:r>
              <a:rPr lang="pl-PL" sz="1600" b="1" dirty="0" err="1" smtClean="0"/>
              <a:t>Asti</a:t>
            </a:r>
            <a:r>
              <a:rPr lang="pl-PL" sz="1600" b="1" dirty="0" smtClean="0"/>
              <a:t>, </a:t>
            </a:r>
            <a:r>
              <a:rPr lang="pl-PL" sz="1600" b="1" dirty="0" err="1" smtClean="0"/>
              <a:t>Alessandria</a:t>
            </a:r>
            <a:r>
              <a:rPr lang="pl-PL" sz="1600" b="1" dirty="0" smtClean="0"/>
              <a:t>, Cuneo, Novara, Vercelli.</a:t>
            </a:r>
          </a:p>
          <a:p>
            <a:r>
              <a:rPr lang="pl-PL" sz="1600" b="1" dirty="0" smtClean="0"/>
              <a:t>Powierzchnia Piemontu jest górzysta, w zachodniej i północnej części Alpy Zachodnie, w środkowej – Nizina Padańska. Główną, najdłuższą rzeką – Pad, na granicy z Lombardią duże jezioro, zw. Lago Maggiore.</a:t>
            </a:r>
          </a:p>
          <a:p>
            <a:r>
              <a:rPr lang="pl-PL" sz="1600" b="1" dirty="0" smtClean="0"/>
              <a:t>Przemysł: środków transportu, maszynowy, elektrotechniczny, gumowy, papierniczy, mat. budowlanych, hutniczy (hutnictwo aluminium i żelaza).</a:t>
            </a:r>
          </a:p>
          <a:p>
            <a:r>
              <a:rPr lang="pl-PL" sz="1600" b="1" dirty="0" smtClean="0"/>
              <a:t>Uprawa: zboża, buraki cukrowe, warzywa, drzewa owocowe, trufle, winorośl. Hodowla: bydło, trzoda chlewna i owce.</a:t>
            </a:r>
          </a:p>
          <a:p>
            <a:r>
              <a:rPr lang="pl-PL" sz="1600" b="1" dirty="0" smtClean="0"/>
              <a:t>Rozwinięta turystyka (m.in. sporty zimowe).</a:t>
            </a:r>
          </a:p>
        </p:txBody>
      </p:sp>
      <p:pic>
        <p:nvPicPr>
          <p:cNvPr id="31746" name="Picture 2" descr="http://www.joeabsolut.com/wein/PiemontItalien.jpg">
            <a:hlinkClick r:id="rId2"/>
          </p:cNvPr>
          <p:cNvPicPr>
            <a:picLocks noChangeAspect="1" noChangeArrowheads="1"/>
          </p:cNvPicPr>
          <p:nvPr/>
        </p:nvPicPr>
        <p:blipFill>
          <a:blip r:embed="rId3" cstate="print"/>
          <a:srcRect/>
          <a:stretch>
            <a:fillRect/>
          </a:stretch>
        </p:blipFill>
        <p:spPr bwMode="auto">
          <a:xfrm>
            <a:off x="4644008" y="1196752"/>
            <a:ext cx="3960440" cy="504056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9218" name="Picture 2" descr="G:\L. Henczel-Foto-książka\Cuneo-foto tablicy.JPG"/>
          <p:cNvPicPr>
            <a:picLocks noChangeAspect="1" noChangeArrowheads="1"/>
          </p:cNvPicPr>
          <p:nvPr/>
        </p:nvPicPr>
        <p:blipFill>
          <a:blip r:embed="rId2" cstate="print"/>
          <a:srcRect/>
          <a:stretch>
            <a:fillRect/>
          </a:stretch>
        </p:blipFill>
        <p:spPr bwMode="auto">
          <a:xfrm>
            <a:off x="500063" y="374650"/>
            <a:ext cx="8142287" cy="610711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354162"/>
          </a:xfrm>
        </p:spPr>
        <p:txBody>
          <a:bodyPr>
            <a:normAutofit fontScale="90000"/>
          </a:bodyPr>
          <a:lstStyle/>
          <a:p>
            <a:r>
              <a:rPr lang="pl-PL" b="1" dirty="0" smtClean="0"/>
              <a:t>Polscy migranci w Piemoncie w XIX wieku w świetle dokumentacji władz</a:t>
            </a:r>
            <a:endParaRPr lang="pl-PL" b="1" dirty="0"/>
          </a:p>
        </p:txBody>
      </p:sp>
      <p:sp>
        <p:nvSpPr>
          <p:cNvPr id="4" name="Symbol zastępczy zawartości 3"/>
          <p:cNvSpPr>
            <a:spLocks noGrp="1"/>
          </p:cNvSpPr>
          <p:nvPr>
            <p:ph idx="1"/>
          </p:nvPr>
        </p:nvSpPr>
        <p:spPr>
          <a:xfrm>
            <a:off x="107504" y="1772816"/>
            <a:ext cx="8856984" cy="4968552"/>
          </a:xfrm>
        </p:spPr>
        <p:txBody>
          <a:bodyPr>
            <a:normAutofit/>
          </a:bodyPr>
          <a:lstStyle/>
          <a:p>
            <a:pPr>
              <a:buNone/>
            </a:pPr>
            <a:r>
              <a:rPr lang="pl-PL" dirty="0" smtClean="0"/>
              <a:t>    	W Archiwum Państwowym w Turynie znajdują się dokumenty potwierdzające obecność polskich uchodźców w Turynie w okresie od lat 30. do lat 70. XIX wieku. To ponad  800 osób, które w tym okresie los skierował do Piemontu. Zgłaszali się do Kwestury</a:t>
            </a:r>
            <a:r>
              <a:rPr lang="pl-PL" dirty="0"/>
              <a:t> </a:t>
            </a:r>
            <a:r>
              <a:rPr lang="pl-PL" dirty="0" smtClean="0"/>
              <a:t>i Policji, pisali wnioski do Ministerstw Królestwa Sardynii w różnych sprawach. Niewielu osiadło na stałe w Turynie. Dla większości, Piemont stanowił przystanek w dalszej podróży. </a:t>
            </a:r>
            <a:endParaRPr lang="pl-PL"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260648"/>
            <a:ext cx="8784976" cy="6408712"/>
          </a:xfrm>
        </p:spPr>
        <p:txBody>
          <a:bodyPr>
            <a:normAutofit fontScale="92500" lnSpcReduction="10000"/>
          </a:bodyPr>
          <a:lstStyle/>
          <a:p>
            <a:pPr>
              <a:buNone/>
            </a:pPr>
            <a:r>
              <a:rPr lang="pl-PL" dirty="0" smtClean="0"/>
              <a:t>    Największy napływ Polaków zanotowano po upadku powstania styczniowego w 1863 roku, a wcześniej </a:t>
            </a:r>
            <a:br>
              <a:rPr lang="pl-PL" dirty="0" smtClean="0"/>
            </a:br>
            <a:r>
              <a:rPr lang="pl-PL" dirty="0" smtClean="0"/>
              <a:t>w okresie Wiosny Ludów (1848) oraz po upadku powstania z 1830 roku. </a:t>
            </a:r>
          </a:p>
          <a:p>
            <a:pPr>
              <a:buNone/>
            </a:pPr>
            <a:r>
              <a:rPr lang="pl-PL" dirty="0" smtClean="0"/>
              <a:t>    Zdecydowana większość </a:t>
            </a:r>
            <a:r>
              <a:rPr lang="pl-PL" b="1" i="1" dirty="0" err="1" smtClean="0"/>
              <a:t>esuli</a:t>
            </a:r>
            <a:r>
              <a:rPr lang="pl-PL" b="1" i="1" dirty="0" smtClean="0"/>
              <a:t> </a:t>
            </a:r>
            <a:r>
              <a:rPr lang="pl-PL" b="1" i="1" dirty="0" err="1" smtClean="0"/>
              <a:t>polacchi</a:t>
            </a:r>
            <a:r>
              <a:rPr lang="pl-PL" b="1" dirty="0" smtClean="0"/>
              <a:t> </a:t>
            </a:r>
            <a:r>
              <a:rPr lang="pl-PL" dirty="0" smtClean="0"/>
              <a:t>składała wnioski o dokumenty i zgodę na wyjazd do Francji czy Szwajcarii lub przemieszczenie się na terytorium kraju. Inni wnioskowali o udzielenie zapomogi finansowej na krótszy bądź dłuższy okres czasu. Jeszcze inni, nie chcąc opuszczać terenu Piemontu, zgłaszali się do pracy, np. przy budowie tunelu alpejskiego </a:t>
            </a:r>
            <a:r>
              <a:rPr lang="pl-PL" i="1" dirty="0" err="1" smtClean="0"/>
              <a:t>Frejus</a:t>
            </a:r>
            <a:r>
              <a:rPr lang="pl-PL" dirty="0" smtClean="0"/>
              <a:t>. Kilku Polaków osiedliło się w Turynie i prowadziło własną działalność, natomiast  niektórzy byli aktywni w życiu społecznym miasta. </a:t>
            </a:r>
            <a:endParaRPr lang="pl-P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L. Henczel-Foto-książka\Berkowski-138.JPG"/>
          <p:cNvPicPr>
            <a:picLocks noChangeAspect="1" noChangeArrowheads="1"/>
          </p:cNvPicPr>
          <p:nvPr/>
        </p:nvPicPr>
        <p:blipFill>
          <a:blip r:embed="rId2" cstate="print"/>
          <a:srcRect/>
          <a:stretch>
            <a:fillRect/>
          </a:stretch>
        </p:blipFill>
        <p:spPr bwMode="auto">
          <a:xfrm>
            <a:off x="2411760" y="116631"/>
            <a:ext cx="5235228" cy="648072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L. Henczel-Foto-książka\Gawarcz-163.JPG"/>
          <p:cNvPicPr>
            <a:picLocks noChangeAspect="1" noChangeArrowheads="1"/>
          </p:cNvPicPr>
          <p:nvPr/>
        </p:nvPicPr>
        <p:blipFill>
          <a:blip r:embed="rId2" cstate="print"/>
          <a:srcRect/>
          <a:stretch>
            <a:fillRect/>
          </a:stretch>
        </p:blipFill>
        <p:spPr bwMode="auto">
          <a:xfrm>
            <a:off x="2000250" y="188640"/>
            <a:ext cx="5143500" cy="640871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L. Henczel-Foto-książka\Breański-170.JPG"/>
          <p:cNvPicPr>
            <a:picLocks noChangeAspect="1" noChangeArrowheads="1"/>
          </p:cNvPicPr>
          <p:nvPr/>
        </p:nvPicPr>
        <p:blipFill>
          <a:blip r:embed="rId2" cstate="print"/>
          <a:srcRect/>
          <a:stretch>
            <a:fillRect/>
          </a:stretch>
        </p:blipFill>
        <p:spPr bwMode="auto">
          <a:xfrm>
            <a:off x="2000250" y="188640"/>
            <a:ext cx="5143500" cy="640871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L. Henczel-Foto-książka\Chotomski-144.JPG"/>
          <p:cNvPicPr>
            <a:picLocks noChangeAspect="1" noChangeArrowheads="1"/>
          </p:cNvPicPr>
          <p:nvPr/>
        </p:nvPicPr>
        <p:blipFill>
          <a:blip r:embed="rId2" cstate="print"/>
          <a:srcRect/>
          <a:stretch>
            <a:fillRect/>
          </a:stretch>
        </p:blipFill>
        <p:spPr bwMode="auto">
          <a:xfrm>
            <a:off x="2120549" y="188640"/>
            <a:ext cx="4902902" cy="640871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 Henczel-Foto-książka\Giovanni Bosco.jpg"/>
          <p:cNvPicPr>
            <a:picLocks noChangeAspect="1" noChangeArrowheads="1"/>
          </p:cNvPicPr>
          <p:nvPr/>
        </p:nvPicPr>
        <p:blipFill>
          <a:blip r:embed="rId2" cstate="print"/>
          <a:srcRect/>
          <a:stretch>
            <a:fillRect/>
          </a:stretch>
        </p:blipFill>
        <p:spPr bwMode="auto">
          <a:xfrm>
            <a:off x="827584" y="1916832"/>
            <a:ext cx="3384376" cy="4176464"/>
          </a:xfrm>
          <a:prstGeom prst="rect">
            <a:avLst/>
          </a:prstGeom>
          <a:noFill/>
        </p:spPr>
      </p:pic>
      <p:sp>
        <p:nvSpPr>
          <p:cNvPr id="3" name="Tytuł 2"/>
          <p:cNvSpPr>
            <a:spLocks noGrp="1"/>
          </p:cNvSpPr>
          <p:nvPr>
            <p:ph type="title"/>
          </p:nvPr>
        </p:nvSpPr>
        <p:spPr/>
        <p:txBody>
          <a:bodyPr>
            <a:normAutofit fontScale="90000"/>
          </a:bodyPr>
          <a:lstStyle/>
          <a:p>
            <a:r>
              <a:rPr lang="pl-PL" b="1" dirty="0" smtClean="0"/>
              <a:t>Polscy salezjanie w Piemoncie </a:t>
            </a:r>
            <a:br>
              <a:rPr lang="pl-PL" b="1" dirty="0" smtClean="0"/>
            </a:br>
            <a:r>
              <a:rPr lang="pl-PL" b="1" dirty="0" smtClean="0"/>
              <a:t>w XIX wieku</a:t>
            </a:r>
            <a:endParaRPr lang="pl-PL" b="1" dirty="0"/>
          </a:p>
        </p:txBody>
      </p:sp>
      <p:pic>
        <p:nvPicPr>
          <p:cNvPr id="1027" name="Picture 3" descr="G:\L. Henczel-Foto-książka\August Czartoryski.JPG"/>
          <p:cNvPicPr>
            <a:picLocks noChangeAspect="1" noChangeArrowheads="1"/>
          </p:cNvPicPr>
          <p:nvPr/>
        </p:nvPicPr>
        <p:blipFill>
          <a:blip r:embed="rId3" cstate="print"/>
          <a:srcRect/>
          <a:stretch>
            <a:fillRect/>
          </a:stretch>
        </p:blipFill>
        <p:spPr bwMode="auto">
          <a:xfrm>
            <a:off x="5004048" y="1916833"/>
            <a:ext cx="3168352" cy="410445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L. Henczel-Foto-książka\kard. August Hlond.jpg"/>
          <p:cNvPicPr>
            <a:picLocks noChangeAspect="1" noChangeArrowheads="1"/>
          </p:cNvPicPr>
          <p:nvPr/>
        </p:nvPicPr>
        <p:blipFill>
          <a:blip r:embed="rId3" cstate="print"/>
          <a:srcRect/>
          <a:stretch>
            <a:fillRect/>
          </a:stretch>
        </p:blipFill>
        <p:spPr bwMode="auto">
          <a:xfrm>
            <a:off x="5940152" y="1124744"/>
            <a:ext cx="3024336" cy="4320480"/>
          </a:xfrm>
          <a:prstGeom prst="rect">
            <a:avLst/>
          </a:prstGeom>
          <a:noFill/>
        </p:spPr>
      </p:pic>
      <p:sp>
        <p:nvSpPr>
          <p:cNvPr id="8" name="Symbol zastępczy tekstu 7"/>
          <p:cNvSpPr>
            <a:spLocks noGrp="1"/>
          </p:cNvSpPr>
          <p:nvPr>
            <p:ph type="body" sz="half" idx="2"/>
          </p:nvPr>
        </p:nvSpPr>
        <p:spPr>
          <a:xfrm>
            <a:off x="251520" y="188640"/>
            <a:ext cx="5400600" cy="6408712"/>
          </a:xfrm>
        </p:spPr>
        <p:txBody>
          <a:bodyPr>
            <a:normAutofit/>
          </a:bodyPr>
          <a:lstStyle/>
          <a:p>
            <a:r>
              <a:rPr lang="pl-PL" sz="2800" b="1" dirty="0" smtClean="0"/>
              <a:t>Domy Zgromadzenia Salezjanów </a:t>
            </a:r>
            <a:r>
              <a:rPr lang="pl-PL" sz="2800" dirty="0" smtClean="0"/>
              <a:t/>
            </a:r>
            <a:br>
              <a:rPr lang="pl-PL" sz="2800" dirty="0" smtClean="0"/>
            </a:br>
            <a:r>
              <a:rPr lang="pl-PL" sz="2800" dirty="0" smtClean="0"/>
              <a:t>w </a:t>
            </a:r>
            <a:r>
              <a:rPr lang="pl-PL" sz="2800" dirty="0" err="1" smtClean="0"/>
              <a:t>Valdocco</a:t>
            </a:r>
            <a:r>
              <a:rPr lang="pl-PL" sz="2800" dirty="0" smtClean="0"/>
              <a:t> (1844), San </a:t>
            </a:r>
            <a:r>
              <a:rPr lang="pl-PL" sz="2800" dirty="0" err="1" smtClean="0"/>
              <a:t>Benigno</a:t>
            </a:r>
            <a:r>
              <a:rPr lang="pl-PL" sz="2800" dirty="0" smtClean="0"/>
              <a:t> </a:t>
            </a:r>
            <a:r>
              <a:rPr lang="pl-PL" sz="2800" dirty="0" err="1" smtClean="0"/>
              <a:t>Canavese</a:t>
            </a:r>
            <a:r>
              <a:rPr lang="pl-PL" sz="2800" dirty="0" smtClean="0"/>
              <a:t> (1886), </a:t>
            </a:r>
            <a:r>
              <a:rPr lang="pl-PL" sz="2800" dirty="0" err="1" smtClean="0"/>
              <a:t>Valsalice</a:t>
            </a:r>
            <a:r>
              <a:rPr lang="pl-PL" sz="2800" dirty="0" smtClean="0"/>
              <a:t> (1889), </a:t>
            </a:r>
            <a:r>
              <a:rPr lang="pl-PL" sz="2800" dirty="0" err="1" smtClean="0"/>
              <a:t>Foglizzo</a:t>
            </a:r>
            <a:r>
              <a:rPr lang="pl-PL" sz="2800" dirty="0" smtClean="0"/>
              <a:t> (1890), </a:t>
            </a:r>
            <a:r>
              <a:rPr lang="pl-PL" sz="2800" dirty="0" err="1" smtClean="0"/>
              <a:t>Lombriasco</a:t>
            </a:r>
            <a:r>
              <a:rPr lang="pl-PL" sz="2800" dirty="0" smtClean="0"/>
              <a:t> (1893), </a:t>
            </a:r>
            <a:r>
              <a:rPr lang="pl-PL" sz="2800" dirty="0" err="1" smtClean="0"/>
              <a:t>Ivrei</a:t>
            </a:r>
            <a:r>
              <a:rPr lang="pl-PL" sz="2800" dirty="0" smtClean="0"/>
              <a:t> (do 1907). </a:t>
            </a:r>
          </a:p>
          <a:p>
            <a:r>
              <a:rPr lang="pl-PL" sz="2800" dirty="0" smtClean="0"/>
              <a:t>W latach 1886-1920  w Piemoncie kształciło się </a:t>
            </a:r>
            <a:r>
              <a:rPr lang="pl-PL" sz="2800" i="1" dirty="0" smtClean="0"/>
              <a:t>kilkuset</a:t>
            </a:r>
            <a:r>
              <a:rPr lang="pl-PL" sz="2800" dirty="0" smtClean="0"/>
              <a:t> młodych Polaków. </a:t>
            </a:r>
          </a:p>
          <a:p>
            <a:r>
              <a:rPr lang="pl-PL" sz="2800" dirty="0" smtClean="0"/>
              <a:t>Jednymi z pierwszych byli </a:t>
            </a:r>
            <a:r>
              <a:rPr lang="pl-PL" sz="2800" b="1" dirty="0" smtClean="0"/>
              <a:t>książę August Czartoryski, ks. Wiktor </a:t>
            </a:r>
            <a:r>
              <a:rPr lang="pl-PL" sz="2800" b="1" dirty="0" err="1" smtClean="0"/>
              <a:t>Grabelski</a:t>
            </a:r>
            <a:r>
              <a:rPr lang="pl-PL" sz="2800" b="1" dirty="0" smtClean="0"/>
              <a:t>, ks. Bronisław Markiewicz, ks. August Hlond</a:t>
            </a:r>
            <a:r>
              <a:rPr lang="pl-PL" sz="2800" dirty="0" smtClean="0"/>
              <a:t>, kardynał i Prymas Polski w latach (1926 -1948).</a:t>
            </a:r>
            <a:endParaRPr lang="pl-PL"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G:\L. Henczel-Foto-książka\Salezjanie-513.JPG"/>
          <p:cNvPicPr>
            <a:picLocks noChangeAspect="1" noChangeArrowheads="1"/>
          </p:cNvPicPr>
          <p:nvPr/>
        </p:nvPicPr>
        <p:blipFill>
          <a:blip r:embed="rId2" cstate="print"/>
          <a:srcRect/>
          <a:stretch>
            <a:fillRect/>
          </a:stretch>
        </p:blipFill>
        <p:spPr bwMode="auto">
          <a:xfrm>
            <a:off x="471488" y="354013"/>
            <a:ext cx="8201025" cy="614997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karte-piemont.gif">
            <a:hlinkClick r:id="rId2"/>
          </p:cNvPr>
          <p:cNvPicPr>
            <a:picLocks noChangeAspect="1" noChangeArrowheads="1"/>
          </p:cNvPicPr>
          <p:nvPr/>
        </p:nvPicPr>
        <p:blipFill>
          <a:blip r:embed="rId3" cstate="print"/>
          <a:srcRect/>
          <a:stretch>
            <a:fillRect/>
          </a:stretch>
        </p:blipFill>
        <p:spPr bwMode="auto">
          <a:xfrm>
            <a:off x="1953344" y="404664"/>
            <a:ext cx="5715000" cy="60579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b="1" dirty="0" err="1" smtClean="0"/>
              <a:t>Attilio</a:t>
            </a:r>
            <a:r>
              <a:rPr lang="pl-PL" b="1" dirty="0" smtClean="0"/>
              <a:t> </a:t>
            </a:r>
            <a:r>
              <a:rPr lang="pl-PL" b="1" dirty="0" err="1" smtClean="0"/>
              <a:t>Begey</a:t>
            </a:r>
            <a:r>
              <a:rPr lang="pl-PL" b="1" dirty="0" smtClean="0"/>
              <a:t> - Konsul Honorowy RP</a:t>
            </a:r>
            <a:br>
              <a:rPr lang="pl-PL" b="1" dirty="0" smtClean="0"/>
            </a:br>
            <a:r>
              <a:rPr lang="pl-PL" b="1" dirty="0" smtClean="0"/>
              <a:t>w Turynie (1922-1928)</a:t>
            </a:r>
            <a:endParaRPr lang="pl-PL" b="1" dirty="0"/>
          </a:p>
        </p:txBody>
      </p:sp>
      <p:pic>
        <p:nvPicPr>
          <p:cNvPr id="3075" name="Picture 3" descr="G:\wybrane (1)\017 Begey.tif"/>
          <p:cNvPicPr>
            <a:picLocks noGrp="1" noChangeAspect="1" noChangeArrowheads="1"/>
          </p:cNvPicPr>
          <p:nvPr>
            <p:ph sz="half" idx="1"/>
          </p:nvPr>
        </p:nvPicPr>
        <p:blipFill>
          <a:blip r:embed="rId2" cstate="print"/>
          <a:stretch>
            <a:fillRect/>
          </a:stretch>
        </p:blipFill>
        <p:spPr bwMode="auto">
          <a:xfrm>
            <a:off x="395536" y="1600200"/>
            <a:ext cx="3066347" cy="4525963"/>
          </a:xfrm>
          <a:prstGeom prst="rect">
            <a:avLst/>
          </a:prstGeom>
          <a:noFill/>
        </p:spPr>
      </p:pic>
      <p:sp>
        <p:nvSpPr>
          <p:cNvPr id="10" name="Symbol zastępczy zawartości 9"/>
          <p:cNvSpPr>
            <a:spLocks noGrp="1"/>
          </p:cNvSpPr>
          <p:nvPr>
            <p:ph sz="half" idx="2"/>
          </p:nvPr>
        </p:nvSpPr>
        <p:spPr>
          <a:xfrm>
            <a:off x="3851920" y="1600200"/>
            <a:ext cx="5040560" cy="4997152"/>
          </a:xfrm>
        </p:spPr>
        <p:txBody>
          <a:bodyPr>
            <a:normAutofit/>
          </a:bodyPr>
          <a:lstStyle/>
          <a:p>
            <a:pPr>
              <a:buNone/>
            </a:pPr>
            <a:r>
              <a:rPr lang="pl-PL" dirty="0" smtClean="0"/>
              <a:t>    Turyński adwokat, polonofil, towiańczyk. Przyjaźnił się ze znamienitymi Polakami (J.I. Kraszewski, T. Lenartowicz, H. Sienkiewicz). </a:t>
            </a:r>
          </a:p>
          <a:p>
            <a:pPr>
              <a:buNone/>
            </a:pPr>
            <a:r>
              <a:rPr lang="pl-PL" dirty="0" smtClean="0"/>
              <a:t>    Rzecznik i gorący orędownik tzw. „sprawy polskiej” we Włoszech i na arenie </a:t>
            </a:r>
            <a:r>
              <a:rPr lang="pl-PL" dirty="0" err="1" smtClean="0"/>
              <a:t>międz</a:t>
            </a:r>
            <a:r>
              <a:rPr lang="pl-PL" dirty="0" smtClean="0"/>
              <a:t>.  Członek turyńskiego Komitetu </a:t>
            </a:r>
            <a:r>
              <a:rPr lang="pl-PL" i="1" dirty="0" smtClean="0"/>
              <a:t>Pro Polonia</a:t>
            </a:r>
            <a:r>
              <a:rPr lang="pl-PL" dirty="0" smtClean="0"/>
              <a:t>. </a:t>
            </a:r>
            <a:endParaRPr lang="pl-PL"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b="1" dirty="0" smtClean="0"/>
              <a:t>Jeńcy wojenni polskiego pochodzenia w Piemoncie w latach 1918-1919</a:t>
            </a:r>
            <a:endParaRPr lang="pl-PL" b="1" dirty="0"/>
          </a:p>
        </p:txBody>
      </p:sp>
      <p:sp>
        <p:nvSpPr>
          <p:cNvPr id="6" name="Symbol zastępczy zawartości 5"/>
          <p:cNvSpPr>
            <a:spLocks noGrp="1"/>
          </p:cNvSpPr>
          <p:nvPr>
            <p:ph idx="1"/>
          </p:nvPr>
        </p:nvSpPr>
        <p:spPr>
          <a:xfrm>
            <a:off x="107504" y="1484784"/>
            <a:ext cx="8784976" cy="5112568"/>
          </a:xfrm>
        </p:spPr>
        <p:txBody>
          <a:bodyPr>
            <a:normAutofit fontScale="70000" lnSpcReduction="20000"/>
          </a:bodyPr>
          <a:lstStyle/>
          <a:p>
            <a:pPr>
              <a:buNone/>
            </a:pPr>
            <a:r>
              <a:rPr lang="pl-PL" dirty="0" smtClean="0"/>
              <a:t>    		</a:t>
            </a:r>
            <a:r>
              <a:rPr lang="pl-PL" sz="4000" dirty="0" smtClean="0"/>
              <a:t>     W latach I wojny światowej i zaraz po jej zakończeniu na terenie Włoch przebywało ponad </a:t>
            </a:r>
            <a:r>
              <a:rPr lang="pl-PL" sz="4000" b="1" i="1" dirty="0" smtClean="0"/>
              <a:t>35 tys. </a:t>
            </a:r>
            <a:r>
              <a:rPr lang="pl-PL" sz="4000" dirty="0" smtClean="0"/>
              <a:t>polskich jeńców, rozrzuconych po licznych obozach jenieckich. Większość z nich liczyła na sformowanie regularnych oddziałów, w szeregach których mogliby podjąć dalszą walkę o niepodległość ojczyzny.</a:t>
            </a:r>
          </a:p>
          <a:p>
            <a:pPr>
              <a:buNone/>
            </a:pPr>
            <a:endParaRPr lang="pl-PL" sz="4000" dirty="0" smtClean="0"/>
          </a:p>
          <a:p>
            <a:pPr>
              <a:buNone/>
            </a:pPr>
            <a:r>
              <a:rPr lang="pl-PL" sz="4000" dirty="0" smtClean="0"/>
              <a:t>     Działania </a:t>
            </a:r>
            <a:r>
              <a:rPr lang="pl-PL" sz="4000" i="1" dirty="0" smtClean="0"/>
              <a:t>Komitetu Narodowego Polskiego we Włoszech (</a:t>
            </a:r>
            <a:r>
              <a:rPr lang="pl-PL" sz="4000" dirty="0" smtClean="0"/>
              <a:t>Konstanty </a:t>
            </a:r>
            <a:r>
              <a:rPr lang="pl-PL" sz="4000" dirty="0" err="1" smtClean="0"/>
              <a:t>Skirmunt</a:t>
            </a:r>
            <a:r>
              <a:rPr lang="pl-PL" sz="4000" dirty="0" smtClean="0"/>
              <a:t>, Maciej </a:t>
            </a:r>
            <a:r>
              <a:rPr lang="pl-PL" sz="4000" dirty="0" err="1" smtClean="0"/>
              <a:t>Loret</a:t>
            </a:r>
            <a:r>
              <a:rPr lang="pl-PL" sz="4000" dirty="0" smtClean="0"/>
              <a:t>) oraz </a:t>
            </a:r>
            <a:r>
              <a:rPr lang="pl-PL" sz="4000" i="1" dirty="0" smtClean="0"/>
              <a:t>Polskiej Misji Wojskowej </a:t>
            </a:r>
            <a:r>
              <a:rPr lang="pl-PL" sz="4000" dirty="0" smtClean="0"/>
              <a:t>(ks. Leon Radziwiłł) prowadziły do wydzielenia Polaków z licznych obozów jenieckich na terytorium Włoch i skomasowanie ich w jednym miejscu. </a:t>
            </a:r>
          </a:p>
          <a:p>
            <a:pPr>
              <a:buNone/>
            </a:pPr>
            <a:r>
              <a:rPr lang="pl-PL" sz="4000" dirty="0" smtClean="0"/>
              <a:t>    </a:t>
            </a:r>
            <a:endParaRPr lang="pl-PL" sz="4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La </a:t>
            </a:r>
            <a:r>
              <a:rPr lang="pl-PL" b="1" dirty="0" err="1" smtClean="0"/>
              <a:t>Mandria</a:t>
            </a:r>
            <a:r>
              <a:rPr lang="pl-PL" b="1" dirty="0" smtClean="0"/>
              <a:t> di </a:t>
            </a:r>
            <a:r>
              <a:rPr lang="pl-PL" b="1" dirty="0" err="1" smtClean="0"/>
              <a:t>Chivasso</a:t>
            </a:r>
            <a:endParaRPr lang="pl-PL" b="1" dirty="0"/>
          </a:p>
        </p:txBody>
      </p:sp>
      <p:sp>
        <p:nvSpPr>
          <p:cNvPr id="3" name="Symbol zastępczy zawartości 2"/>
          <p:cNvSpPr>
            <a:spLocks noGrp="1"/>
          </p:cNvSpPr>
          <p:nvPr>
            <p:ph idx="1"/>
          </p:nvPr>
        </p:nvSpPr>
        <p:spPr>
          <a:xfrm>
            <a:off x="107504" y="1412776"/>
            <a:ext cx="8579296" cy="5112568"/>
          </a:xfrm>
        </p:spPr>
        <p:txBody>
          <a:bodyPr>
            <a:normAutofit fontScale="92500"/>
          </a:bodyPr>
          <a:lstStyle/>
          <a:p>
            <a:pPr>
              <a:buNone/>
            </a:pPr>
            <a:r>
              <a:rPr lang="pl-PL" dirty="0" smtClean="0"/>
              <a:t>    	 Dogodne miejsce znaleziono w Piemoncie, </a:t>
            </a:r>
            <a:br>
              <a:rPr lang="pl-PL" dirty="0" smtClean="0"/>
            </a:br>
            <a:r>
              <a:rPr lang="pl-PL" dirty="0" smtClean="0"/>
              <a:t>w pobliżu Turynu – w </a:t>
            </a:r>
            <a:r>
              <a:rPr lang="pl-PL" b="1" i="1" dirty="0" smtClean="0"/>
              <a:t>La </a:t>
            </a:r>
            <a:r>
              <a:rPr lang="pl-PL" b="1" i="1" dirty="0" err="1" smtClean="0"/>
              <a:t>Mandria</a:t>
            </a:r>
            <a:r>
              <a:rPr lang="pl-PL" b="1" i="1" dirty="0" smtClean="0"/>
              <a:t> di </a:t>
            </a:r>
            <a:r>
              <a:rPr lang="pl-PL" b="1" i="1" dirty="0" err="1" smtClean="0"/>
              <a:t>Chivasso</a:t>
            </a:r>
            <a:r>
              <a:rPr lang="pl-PL" dirty="0" smtClean="0"/>
              <a:t>. </a:t>
            </a:r>
          </a:p>
          <a:p>
            <a:pPr>
              <a:buNone/>
            </a:pPr>
            <a:r>
              <a:rPr lang="pl-PL" dirty="0" smtClean="0"/>
              <a:t>    Celem zgrupowania w jednym obozie było nie tylko polepszenie warunków bytowych, ale głównie wyszkolenie do dalszej walki o polską niepodległość. </a:t>
            </a:r>
          </a:p>
          <a:p>
            <a:pPr>
              <a:buNone/>
            </a:pPr>
            <a:r>
              <a:rPr lang="pl-PL" dirty="0" smtClean="0"/>
              <a:t>    	W okresie od grudnia 1918 roku do czerwca 1919 roku do tego obozu przetransportowano ponad </a:t>
            </a:r>
            <a:r>
              <a:rPr lang="pl-PL" b="1" i="1" dirty="0" smtClean="0"/>
              <a:t>22 tysiące </a:t>
            </a:r>
            <a:r>
              <a:rPr lang="pl-PL" dirty="0" smtClean="0"/>
              <a:t>polskich jeńców z terenu całych Włoch. Powstałe tam pułki weszły w skład tworzonej we Francji Armii gen. Hallera. </a:t>
            </a:r>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L. Henczel-Foto-książka\Chivasso.JPG"/>
          <p:cNvPicPr>
            <a:picLocks noChangeAspect="1" noChangeArrowheads="1"/>
          </p:cNvPicPr>
          <p:nvPr/>
        </p:nvPicPr>
        <p:blipFill>
          <a:blip r:embed="rId2" cstate="print"/>
          <a:srcRect/>
          <a:stretch>
            <a:fillRect/>
          </a:stretch>
        </p:blipFill>
        <p:spPr bwMode="auto">
          <a:xfrm>
            <a:off x="2195736" y="476672"/>
            <a:ext cx="4341043" cy="576376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G:\L. Henczel-Foto-książka\Chivasso1.JPG"/>
          <p:cNvPicPr>
            <a:picLocks noChangeAspect="1" noChangeArrowheads="1"/>
          </p:cNvPicPr>
          <p:nvPr/>
        </p:nvPicPr>
        <p:blipFill>
          <a:blip r:embed="rId2" cstate="print"/>
          <a:srcRect/>
          <a:stretch>
            <a:fillRect/>
          </a:stretch>
        </p:blipFill>
        <p:spPr bwMode="auto">
          <a:xfrm>
            <a:off x="1993900" y="233363"/>
            <a:ext cx="5154613" cy="639127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548680"/>
            <a:ext cx="8568952" cy="6048672"/>
          </a:xfrm>
        </p:spPr>
        <p:txBody>
          <a:bodyPr>
            <a:normAutofit/>
          </a:bodyPr>
          <a:lstStyle/>
          <a:p>
            <a:pPr>
              <a:buNone/>
            </a:pPr>
            <a:r>
              <a:rPr lang="pl-PL" dirty="0" smtClean="0"/>
              <a:t>   	Kilkuset Polaków (</a:t>
            </a:r>
            <a:r>
              <a:rPr lang="pl-PL" i="1" dirty="0" smtClean="0"/>
              <a:t>ok. 450 osób</a:t>
            </a:r>
            <a:r>
              <a:rPr lang="pl-PL" dirty="0" smtClean="0"/>
              <a:t>) na zawsze pozostało w piemonckiej ziemi. Zmarli nie na polu walki lecz z wycieńczenia, chorób, tęsknoty. Na piemonckich cmentarzach znaleźli miejsce spoczynku. Początkowo w </a:t>
            </a:r>
            <a:r>
              <a:rPr lang="pl-PL" i="1" dirty="0" smtClean="0"/>
              <a:t>La </a:t>
            </a:r>
            <a:r>
              <a:rPr lang="pl-PL" i="1" dirty="0" err="1" smtClean="0"/>
              <a:t>Mandria</a:t>
            </a:r>
            <a:r>
              <a:rPr lang="pl-PL" i="1" dirty="0" smtClean="0"/>
              <a:t> di </a:t>
            </a:r>
            <a:r>
              <a:rPr lang="pl-PL" i="1" dirty="0" err="1" smtClean="0"/>
              <a:t>Chivasso</a:t>
            </a:r>
            <a:r>
              <a:rPr lang="pl-PL" dirty="0" smtClean="0"/>
              <a:t> (20), później na cmentarzach miejskich w </a:t>
            </a:r>
            <a:r>
              <a:rPr lang="pl-PL" i="1" dirty="0" err="1" smtClean="0"/>
              <a:t>Chivasso</a:t>
            </a:r>
            <a:r>
              <a:rPr lang="pl-PL" i="1" dirty="0" smtClean="0"/>
              <a:t> </a:t>
            </a:r>
            <a:r>
              <a:rPr lang="pl-PL" dirty="0" smtClean="0"/>
              <a:t>(118)</a:t>
            </a:r>
            <a:r>
              <a:rPr lang="pl-PL" i="1" dirty="0" smtClean="0"/>
              <a:t>, </a:t>
            </a:r>
            <a:r>
              <a:rPr lang="pl-PL" i="1" dirty="0" err="1" smtClean="0"/>
              <a:t>Ivrei</a:t>
            </a:r>
            <a:r>
              <a:rPr lang="pl-PL" i="1" dirty="0" smtClean="0"/>
              <a:t> </a:t>
            </a:r>
            <a:r>
              <a:rPr lang="pl-PL" dirty="0" smtClean="0"/>
              <a:t>(180), </a:t>
            </a:r>
            <a:r>
              <a:rPr lang="pl-PL" i="1" dirty="0" smtClean="0"/>
              <a:t>Turynie </a:t>
            </a:r>
            <a:r>
              <a:rPr lang="pl-PL" dirty="0" smtClean="0"/>
              <a:t>(136). </a:t>
            </a:r>
          </a:p>
          <a:p>
            <a:pPr>
              <a:buNone/>
            </a:pPr>
            <a:r>
              <a:rPr lang="pl-PL" dirty="0" smtClean="0"/>
              <a:t>	Kilkunastu polskich jeńców spoczywa na małych cmentarzach w okolicach Turynu w miejscowościach </a:t>
            </a:r>
            <a:r>
              <a:rPr lang="pl-PL" i="1" dirty="0" err="1" smtClean="0"/>
              <a:t>Piobesi</a:t>
            </a:r>
            <a:r>
              <a:rPr lang="pl-PL" i="1" dirty="0" smtClean="0"/>
              <a:t>, </a:t>
            </a:r>
            <a:r>
              <a:rPr lang="pl-PL" i="1" dirty="0" err="1" smtClean="0"/>
              <a:t>Carmagnola</a:t>
            </a:r>
            <a:r>
              <a:rPr lang="pl-PL" i="1" dirty="0" smtClean="0"/>
              <a:t>, </a:t>
            </a:r>
            <a:r>
              <a:rPr lang="pl-PL" i="1" dirty="0" err="1" smtClean="0"/>
              <a:t>Luserna</a:t>
            </a:r>
            <a:r>
              <a:rPr lang="pl-PL" i="1" dirty="0" smtClean="0"/>
              <a:t> San </a:t>
            </a:r>
            <a:r>
              <a:rPr lang="pl-PL" i="1" dirty="0" err="1" smtClean="0"/>
              <a:t>Givanni</a:t>
            </a:r>
            <a:r>
              <a:rPr lang="pl-PL" i="1" dirty="0" smtClean="0"/>
              <a:t>, </a:t>
            </a:r>
            <a:r>
              <a:rPr lang="pl-PL" i="1" dirty="0" err="1" smtClean="0"/>
              <a:t>Vinovo</a:t>
            </a:r>
            <a:r>
              <a:rPr lang="pl-PL" dirty="0" smtClean="0"/>
              <a:t>.  </a:t>
            </a:r>
            <a:endParaRPr lang="pl-PL"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G:\L. Henczel-Foto-książka\La Mandria-666.JPG"/>
          <p:cNvPicPr>
            <a:picLocks noGrp="1" noChangeAspect="1" noChangeArrowheads="1"/>
          </p:cNvPicPr>
          <p:nvPr>
            <p:ph sz="half" idx="2"/>
          </p:nvPr>
        </p:nvPicPr>
        <p:blipFill>
          <a:blip r:embed="rId2" cstate="print"/>
          <a:srcRect/>
          <a:stretch>
            <a:fillRect/>
          </a:stretch>
        </p:blipFill>
        <p:spPr bwMode="auto">
          <a:xfrm>
            <a:off x="4355976" y="3212976"/>
            <a:ext cx="4330824" cy="3240360"/>
          </a:xfrm>
          <a:prstGeom prst="rect">
            <a:avLst/>
          </a:prstGeom>
          <a:noFill/>
        </p:spPr>
      </p:pic>
      <p:pic>
        <p:nvPicPr>
          <p:cNvPr id="7" name="Picture 4" descr="G:\L. Henczel-Foto-książka\La Mandria-zamek1.JPG"/>
          <p:cNvPicPr>
            <a:picLocks noGrp="1" noChangeAspect="1" noChangeArrowheads="1"/>
          </p:cNvPicPr>
          <p:nvPr>
            <p:ph sz="half" idx="1"/>
          </p:nvPr>
        </p:nvPicPr>
        <p:blipFill>
          <a:blip r:embed="rId3" cstate="print"/>
          <a:srcRect/>
          <a:stretch>
            <a:fillRect/>
          </a:stretch>
        </p:blipFill>
        <p:spPr bwMode="auto">
          <a:xfrm>
            <a:off x="323528" y="520630"/>
            <a:ext cx="4392488" cy="3340418"/>
          </a:xfrm>
          <a:prstGeom prst="rect">
            <a:avLst/>
          </a:prstGeom>
          <a:noFill/>
        </p:spPr>
      </p:pic>
      <p:sp>
        <p:nvSpPr>
          <p:cNvPr id="4" name="pole tekstowe 3"/>
          <p:cNvSpPr txBox="1"/>
          <p:nvPr/>
        </p:nvSpPr>
        <p:spPr>
          <a:xfrm>
            <a:off x="5004048" y="1196752"/>
            <a:ext cx="3168353" cy="923330"/>
          </a:xfrm>
          <a:prstGeom prst="rect">
            <a:avLst/>
          </a:prstGeom>
          <a:noFill/>
        </p:spPr>
        <p:txBody>
          <a:bodyPr wrap="square" rtlCol="0">
            <a:spAutoFit/>
          </a:bodyPr>
          <a:lstStyle/>
          <a:p>
            <a:r>
              <a:rPr lang="pl-PL" dirty="0" smtClean="0"/>
              <a:t>Zamek w La </a:t>
            </a:r>
            <a:r>
              <a:rPr lang="pl-PL" dirty="0" err="1" smtClean="0"/>
              <a:t>Mandria</a:t>
            </a:r>
            <a:r>
              <a:rPr lang="pl-PL" dirty="0" smtClean="0"/>
              <a:t> di </a:t>
            </a:r>
            <a:r>
              <a:rPr lang="pl-PL" dirty="0" err="1" smtClean="0"/>
              <a:t>Chivasso</a:t>
            </a:r>
            <a:r>
              <a:rPr lang="pl-PL" dirty="0" smtClean="0"/>
              <a:t> – siedziba dowództwa obozu.</a:t>
            </a:r>
            <a:endParaRPr lang="pl-PL" dirty="0"/>
          </a:p>
        </p:txBody>
      </p:sp>
      <p:sp>
        <p:nvSpPr>
          <p:cNvPr id="5" name="pole tekstowe 4"/>
          <p:cNvSpPr txBox="1"/>
          <p:nvPr/>
        </p:nvSpPr>
        <p:spPr>
          <a:xfrm>
            <a:off x="395536" y="4509120"/>
            <a:ext cx="3679349" cy="923330"/>
          </a:xfrm>
          <a:prstGeom prst="rect">
            <a:avLst/>
          </a:prstGeom>
          <a:noFill/>
        </p:spPr>
        <p:txBody>
          <a:bodyPr wrap="square" rtlCol="0">
            <a:spAutoFit/>
          </a:bodyPr>
          <a:lstStyle/>
          <a:p>
            <a:r>
              <a:rPr lang="pl-PL" dirty="0" smtClean="0"/>
              <a:t> Pola, na których  znajdował się</a:t>
            </a:r>
          </a:p>
          <a:p>
            <a:r>
              <a:rPr lang="pl-PL" dirty="0" smtClean="0"/>
              <a:t> obóz dla polskich jeńców z CK Armii</a:t>
            </a:r>
          </a:p>
          <a:p>
            <a:r>
              <a:rPr lang="pl-PL" dirty="0" smtClean="0"/>
              <a:t> w latach 1918/1919.</a:t>
            </a:r>
            <a:endParaRPr lang="pl-PL"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G:\L. Henczel-Foto-książka\Chivasso-590.JPG"/>
          <p:cNvPicPr>
            <a:picLocks noChangeAspect="1" noChangeArrowheads="1"/>
          </p:cNvPicPr>
          <p:nvPr/>
        </p:nvPicPr>
        <p:blipFill>
          <a:blip r:embed="rId2" cstate="print"/>
          <a:srcRect/>
          <a:stretch>
            <a:fillRect/>
          </a:stretch>
        </p:blipFill>
        <p:spPr bwMode="auto">
          <a:xfrm>
            <a:off x="471488" y="354013"/>
            <a:ext cx="8201025" cy="614997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title"/>
          </p:nvPr>
        </p:nvSpPr>
        <p:spPr/>
        <p:txBody>
          <a:bodyPr/>
          <a:lstStyle/>
          <a:p>
            <a:r>
              <a:rPr lang="pl-PL" b="1" dirty="0" smtClean="0"/>
              <a:t>Cmentarz w </a:t>
            </a:r>
            <a:r>
              <a:rPr lang="pl-PL" b="1" dirty="0" err="1" smtClean="0"/>
              <a:t>Chivasso</a:t>
            </a:r>
            <a:endParaRPr lang="pl-PL" b="1" dirty="0"/>
          </a:p>
        </p:txBody>
      </p:sp>
      <p:pic>
        <p:nvPicPr>
          <p:cNvPr id="4" name="Picture 3" descr="G:\L. Henczel-Foto-książka\Chivasso cm-641.JPG"/>
          <p:cNvPicPr>
            <a:picLocks noGrp="1" noChangeAspect="1" noChangeArrowheads="1"/>
          </p:cNvPicPr>
          <p:nvPr>
            <p:ph sz="half" idx="1"/>
          </p:nvPr>
        </p:nvPicPr>
        <p:blipFill>
          <a:blip r:embed="rId2" cstate="print"/>
          <a:stretch>
            <a:fillRect/>
          </a:stretch>
        </p:blipFill>
        <p:spPr bwMode="auto">
          <a:xfrm>
            <a:off x="313432" y="1412776"/>
            <a:ext cx="3610496" cy="4968552"/>
          </a:xfrm>
          <a:prstGeom prst="rect">
            <a:avLst/>
          </a:prstGeom>
          <a:noFill/>
        </p:spPr>
      </p:pic>
      <p:pic>
        <p:nvPicPr>
          <p:cNvPr id="5123" name="Picture 3" descr="G:\L. Henczel-Foto-książka\Chivasso cm-630.JPG"/>
          <p:cNvPicPr>
            <a:picLocks noGrp="1" noChangeAspect="1" noChangeArrowheads="1"/>
          </p:cNvPicPr>
          <p:nvPr>
            <p:ph sz="half" idx="2"/>
          </p:nvPr>
        </p:nvPicPr>
        <p:blipFill>
          <a:blip r:embed="rId3" cstate="print"/>
          <a:stretch>
            <a:fillRect/>
          </a:stretch>
        </p:blipFill>
        <p:spPr bwMode="auto">
          <a:xfrm>
            <a:off x="4355976" y="2488282"/>
            <a:ext cx="4330824" cy="324497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p:txBody>
          <a:bodyPr/>
          <a:lstStyle/>
          <a:p>
            <a:r>
              <a:rPr lang="pl-PL" b="1" dirty="0" smtClean="0"/>
              <a:t>Cmentarz w </a:t>
            </a:r>
            <a:r>
              <a:rPr lang="pl-PL" b="1" dirty="0" err="1" smtClean="0"/>
              <a:t>Ivrei</a:t>
            </a:r>
            <a:endParaRPr lang="pl-PL" b="1" dirty="0"/>
          </a:p>
        </p:txBody>
      </p:sp>
      <p:pic>
        <p:nvPicPr>
          <p:cNvPr id="6146" name="Picture 2" descr="G:\L. Henczel-Foto-książka\Ivrea-205.JPG"/>
          <p:cNvPicPr>
            <a:picLocks noGrp="1" noChangeAspect="1" noChangeArrowheads="1"/>
          </p:cNvPicPr>
          <p:nvPr>
            <p:ph sz="half" idx="1"/>
          </p:nvPr>
        </p:nvPicPr>
        <p:blipFill>
          <a:blip r:embed="rId2" cstate="print"/>
          <a:stretch>
            <a:fillRect/>
          </a:stretch>
        </p:blipFill>
        <p:spPr bwMode="auto">
          <a:xfrm>
            <a:off x="179512" y="1340768"/>
            <a:ext cx="4248472" cy="3168352"/>
          </a:xfrm>
          <a:prstGeom prst="rect">
            <a:avLst/>
          </a:prstGeom>
          <a:noFill/>
        </p:spPr>
      </p:pic>
      <p:pic>
        <p:nvPicPr>
          <p:cNvPr id="6148" name="Picture 4" descr="G:\L. Henczel-Foto-książka\Ivrea cmżyd-301.JPG"/>
          <p:cNvPicPr>
            <a:picLocks noGrp="1" noChangeAspect="1" noChangeArrowheads="1"/>
          </p:cNvPicPr>
          <p:nvPr>
            <p:ph sz="half" idx="2"/>
          </p:nvPr>
        </p:nvPicPr>
        <p:blipFill>
          <a:blip r:embed="rId3" cstate="print"/>
          <a:srcRect/>
          <a:stretch>
            <a:fillRect/>
          </a:stretch>
        </p:blipFill>
        <p:spPr bwMode="auto">
          <a:xfrm>
            <a:off x="4427984" y="2924945"/>
            <a:ext cx="4320480" cy="345638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G:\L. Henczel-Foto-książka\Włochy2 - 1798.JPG"/>
          <p:cNvPicPr>
            <a:picLocks noChangeAspect="1" noChangeArrowheads="1"/>
          </p:cNvPicPr>
          <p:nvPr/>
        </p:nvPicPr>
        <p:blipFill>
          <a:blip r:embed="rId2" cstate="print"/>
          <a:srcRect/>
          <a:stretch>
            <a:fillRect/>
          </a:stretch>
        </p:blipFill>
        <p:spPr bwMode="auto">
          <a:xfrm>
            <a:off x="3419872" y="548681"/>
            <a:ext cx="4760590" cy="5561608"/>
          </a:xfrm>
          <a:prstGeom prst="rect">
            <a:avLst/>
          </a:prstGeom>
          <a:noFill/>
        </p:spPr>
      </p:pic>
      <p:sp>
        <p:nvSpPr>
          <p:cNvPr id="3" name="Tytuł 2"/>
          <p:cNvSpPr>
            <a:spLocks noGrp="1"/>
          </p:cNvSpPr>
          <p:nvPr>
            <p:ph type="title"/>
          </p:nvPr>
        </p:nvSpPr>
        <p:spPr>
          <a:xfrm>
            <a:off x="179512" y="706686"/>
            <a:ext cx="2736304" cy="2578298"/>
          </a:xfrm>
        </p:spPr>
        <p:txBody>
          <a:bodyPr>
            <a:normAutofit fontScale="90000"/>
          </a:bodyPr>
          <a:lstStyle/>
          <a:p>
            <a:pPr algn="l"/>
            <a:r>
              <a:rPr lang="pl-PL" b="1" dirty="0" smtClean="0"/>
              <a:t>Włochy w </a:t>
            </a:r>
            <a:br>
              <a:rPr lang="pl-PL" b="1" dirty="0" smtClean="0"/>
            </a:br>
            <a:r>
              <a:rPr lang="pl-PL" b="1" dirty="0" smtClean="0"/>
              <a:t>1798 </a:t>
            </a:r>
            <a:r>
              <a:rPr lang="pl-PL" b="1" dirty="0" smtClean="0"/>
              <a:t>roku</a:t>
            </a:r>
            <a:br>
              <a:rPr lang="pl-PL" b="1" dirty="0" smtClean="0"/>
            </a:br>
            <a:r>
              <a:rPr lang="pl-PL" sz="1800" dirty="0" smtClean="0"/>
              <a:t>(J. Gierowski, </a:t>
            </a:r>
            <a:r>
              <a:rPr lang="pl-PL" sz="1800" i="1" dirty="0" smtClean="0"/>
              <a:t>Historia Włoch</a:t>
            </a:r>
            <a:r>
              <a:rPr lang="pl-PL" sz="1800" dirty="0" smtClean="0"/>
              <a:t>, </a:t>
            </a:r>
            <a:r>
              <a:rPr lang="pl-PL" sz="1800" dirty="0" err="1" smtClean="0"/>
              <a:t>Wrocław-Warszawa-Kraków</a:t>
            </a:r>
            <a:r>
              <a:rPr lang="pl-PL" sz="1800" dirty="0" smtClean="0"/>
              <a:t> 1999, s. 321) </a:t>
            </a:r>
            <a:r>
              <a:rPr lang="pl-PL" b="1" dirty="0" smtClean="0"/>
              <a:t/>
            </a:r>
            <a:br>
              <a:rPr lang="pl-PL" b="1" dirty="0" smtClean="0"/>
            </a:br>
            <a:endParaRPr lang="pl-PL"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L. Henczel-Foto-książka\Ivrea-055.JPG"/>
          <p:cNvPicPr>
            <a:picLocks noGrp="1" noChangeAspect="1" noChangeArrowheads="1"/>
          </p:cNvPicPr>
          <p:nvPr>
            <p:ph sz="half" idx="1"/>
          </p:nvPr>
        </p:nvPicPr>
        <p:blipFill>
          <a:blip r:embed="rId2" cstate="print"/>
          <a:srcRect/>
          <a:stretch>
            <a:fillRect/>
          </a:stretch>
        </p:blipFill>
        <p:spPr bwMode="auto">
          <a:xfrm>
            <a:off x="251520" y="404664"/>
            <a:ext cx="4464496" cy="3240360"/>
          </a:xfrm>
          <a:prstGeom prst="rect">
            <a:avLst/>
          </a:prstGeom>
          <a:noFill/>
        </p:spPr>
      </p:pic>
      <p:pic>
        <p:nvPicPr>
          <p:cNvPr id="7171" name="Picture 3" descr="G:\L. Henczel-Foto-książka\Ivrea-102.JPG"/>
          <p:cNvPicPr>
            <a:picLocks noGrp="1" noChangeAspect="1" noChangeArrowheads="1"/>
          </p:cNvPicPr>
          <p:nvPr>
            <p:ph sz="half" idx="2"/>
          </p:nvPr>
        </p:nvPicPr>
        <p:blipFill>
          <a:blip r:embed="rId3" cstate="print"/>
          <a:srcRect/>
          <a:stretch>
            <a:fillRect/>
          </a:stretch>
        </p:blipFill>
        <p:spPr bwMode="auto">
          <a:xfrm>
            <a:off x="5148064" y="1556793"/>
            <a:ext cx="3600400" cy="482453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L. Henczel-Foto-książka\Ivrea-098.JPG"/>
          <p:cNvPicPr>
            <a:picLocks noGrp="1" noChangeAspect="1" noChangeArrowheads="1"/>
          </p:cNvPicPr>
          <p:nvPr>
            <p:ph sz="half" idx="1"/>
          </p:nvPr>
        </p:nvPicPr>
        <p:blipFill>
          <a:blip r:embed="rId2" cstate="print"/>
          <a:srcRect/>
          <a:stretch>
            <a:fillRect/>
          </a:stretch>
        </p:blipFill>
        <p:spPr bwMode="auto">
          <a:xfrm>
            <a:off x="251520" y="404664"/>
            <a:ext cx="4608512" cy="3240360"/>
          </a:xfrm>
          <a:prstGeom prst="rect">
            <a:avLst/>
          </a:prstGeom>
          <a:noFill/>
        </p:spPr>
      </p:pic>
      <p:pic>
        <p:nvPicPr>
          <p:cNvPr id="8195" name="Picture 3" descr="G:\L. Henczel-Foto-książka\Ivrea-084.JPG"/>
          <p:cNvPicPr>
            <a:picLocks noGrp="1" noChangeAspect="1" noChangeArrowheads="1"/>
          </p:cNvPicPr>
          <p:nvPr>
            <p:ph sz="half" idx="2"/>
          </p:nvPr>
        </p:nvPicPr>
        <p:blipFill>
          <a:blip r:embed="rId3" cstate="print"/>
          <a:srcRect/>
          <a:stretch>
            <a:fillRect/>
          </a:stretch>
        </p:blipFill>
        <p:spPr bwMode="auto">
          <a:xfrm>
            <a:off x="4139952" y="2924944"/>
            <a:ext cx="4680520" cy="352839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Cmentarz w Turynie</a:t>
            </a:r>
            <a:endParaRPr lang="pl-PL" b="1" dirty="0"/>
          </a:p>
        </p:txBody>
      </p:sp>
      <p:pic>
        <p:nvPicPr>
          <p:cNvPr id="9218" name="Picture 2" descr="G:\L. Henczel-Foto-książka\Turyn-391.JPG"/>
          <p:cNvPicPr>
            <a:picLocks noGrp="1" noChangeAspect="1" noChangeArrowheads="1"/>
          </p:cNvPicPr>
          <p:nvPr>
            <p:ph sz="half" idx="1"/>
          </p:nvPr>
        </p:nvPicPr>
        <p:blipFill>
          <a:blip r:embed="rId2" cstate="print"/>
          <a:srcRect/>
          <a:stretch>
            <a:fillRect/>
          </a:stretch>
        </p:blipFill>
        <p:spPr bwMode="auto">
          <a:xfrm>
            <a:off x="251520" y="1268760"/>
            <a:ext cx="4392488" cy="3240360"/>
          </a:xfrm>
          <a:prstGeom prst="rect">
            <a:avLst/>
          </a:prstGeom>
          <a:noFill/>
        </p:spPr>
      </p:pic>
      <p:pic>
        <p:nvPicPr>
          <p:cNvPr id="9219" name="Picture 3" descr="G:\L. Henczel-Foto-książka\Turyn-251.JPG"/>
          <p:cNvPicPr>
            <a:picLocks noGrp="1" noChangeAspect="1" noChangeArrowheads="1"/>
          </p:cNvPicPr>
          <p:nvPr>
            <p:ph sz="half" idx="2"/>
          </p:nvPr>
        </p:nvPicPr>
        <p:blipFill>
          <a:blip r:embed="rId3" cstate="print"/>
          <a:srcRect/>
          <a:stretch>
            <a:fillRect/>
          </a:stretch>
        </p:blipFill>
        <p:spPr bwMode="auto">
          <a:xfrm>
            <a:off x="4427984" y="3068960"/>
            <a:ext cx="4464496" cy="331236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9/9a/Torino.jpg"/>
          <p:cNvPicPr>
            <a:picLocks noChangeAspect="1" noChangeArrowheads="1"/>
          </p:cNvPicPr>
          <p:nvPr/>
        </p:nvPicPr>
        <p:blipFill>
          <a:blip r:embed="rId2" cstate="print"/>
          <a:srcRect/>
          <a:stretch>
            <a:fillRect/>
          </a:stretch>
        </p:blipFill>
        <p:spPr bwMode="auto">
          <a:xfrm>
            <a:off x="539552" y="476672"/>
            <a:ext cx="7920880" cy="590465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Plik:Museo del Risorgimento italiano.JPG">
            <a:hlinkClick r:id="rId2"/>
          </p:cNvPr>
          <p:cNvPicPr>
            <a:picLocks noChangeAspect="1" noChangeArrowheads="1"/>
          </p:cNvPicPr>
          <p:nvPr/>
        </p:nvPicPr>
        <p:blipFill>
          <a:blip r:embed="rId3" cstate="print"/>
          <a:srcRect/>
          <a:stretch>
            <a:fillRect/>
          </a:stretch>
        </p:blipFill>
        <p:spPr bwMode="auto">
          <a:xfrm>
            <a:off x="467544" y="522312"/>
            <a:ext cx="8208912" cy="5715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http://static.lovetotravel.pl/galery/th/th0_9767_palac_krolewski_w_cagliari2.jpg">
            <a:hlinkClick r:id="rId2"/>
          </p:cNvPr>
          <p:cNvPicPr>
            <a:picLocks noChangeAspect="1" noChangeArrowheads="1"/>
          </p:cNvPicPr>
          <p:nvPr/>
        </p:nvPicPr>
        <p:blipFill>
          <a:blip r:embed="rId3" cstate="print"/>
          <a:srcRect/>
          <a:stretch>
            <a:fillRect/>
          </a:stretch>
        </p:blipFill>
        <p:spPr bwMode="auto">
          <a:xfrm>
            <a:off x="683568" y="548680"/>
            <a:ext cx="7848872" cy="5688631"/>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http://upload.wikimedia.org/wikipedia/commons/6/6c/Duomo_Torino.jpg"/>
          <p:cNvPicPr>
            <a:picLocks noChangeAspect="1" noChangeArrowheads="1"/>
          </p:cNvPicPr>
          <p:nvPr/>
        </p:nvPicPr>
        <p:blipFill>
          <a:blip r:embed="rId2" cstate="print"/>
          <a:srcRect/>
          <a:stretch>
            <a:fillRect/>
          </a:stretch>
        </p:blipFill>
        <p:spPr bwMode="auto">
          <a:xfrm>
            <a:off x="621357" y="332656"/>
            <a:ext cx="7839075" cy="612068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lik:Stupinigi.jpg">
            <a:hlinkClick r:id="rId2"/>
          </p:cNvPr>
          <p:cNvPicPr>
            <a:picLocks noChangeAspect="1" noChangeArrowheads="1"/>
          </p:cNvPicPr>
          <p:nvPr/>
        </p:nvPicPr>
        <p:blipFill>
          <a:blip r:embed="rId3" cstate="print"/>
          <a:srcRect/>
          <a:stretch>
            <a:fillRect/>
          </a:stretch>
        </p:blipFill>
        <p:spPr bwMode="auto">
          <a:xfrm>
            <a:off x="467544" y="476672"/>
            <a:ext cx="8136904" cy="583264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29600" cy="5433467"/>
          </a:xfrm>
        </p:spPr>
        <p:txBody>
          <a:bodyPr/>
          <a:lstStyle/>
          <a:p>
            <a:pPr>
              <a:buNone/>
            </a:pPr>
            <a:r>
              <a:rPr lang="pl-PL" dirty="0" smtClean="0"/>
              <a:t>		</a:t>
            </a:r>
          </a:p>
          <a:p>
            <a:pPr>
              <a:buNone/>
            </a:pPr>
            <a:endParaRPr lang="pl-PL" dirty="0" smtClean="0"/>
          </a:p>
          <a:p>
            <a:pPr>
              <a:buNone/>
            </a:pPr>
            <a:endParaRPr lang="pl-PL" dirty="0" smtClean="0"/>
          </a:p>
          <a:p>
            <a:pPr algn="ctr">
              <a:buNone/>
            </a:pPr>
            <a:r>
              <a:rPr lang="pl-PL" sz="5400" b="1" i="1" dirty="0" smtClean="0"/>
              <a:t>DZIĘKUJĘ ZA </a:t>
            </a:r>
            <a:r>
              <a:rPr lang="pl-PL" sz="5400" b="1" i="1" dirty="0" smtClean="0"/>
              <a:t>UWAGĘ</a:t>
            </a:r>
          </a:p>
          <a:p>
            <a:pPr>
              <a:buNone/>
            </a:pPr>
            <a:endParaRPr lang="pl-PL" sz="5400" b="1" i="1" dirty="0" smtClean="0"/>
          </a:p>
          <a:p>
            <a:pPr>
              <a:buNone/>
            </a:pPr>
            <a:r>
              <a:rPr lang="pl-PL" sz="1600" dirty="0" smtClean="0"/>
              <a:t>Zamieszczone portrety (oprócz A. </a:t>
            </a:r>
            <a:r>
              <a:rPr lang="pl-PL" sz="1600" dirty="0" err="1" smtClean="0"/>
              <a:t>Begeya</a:t>
            </a:r>
            <a:r>
              <a:rPr lang="pl-PL" sz="1600" dirty="0" smtClean="0"/>
              <a:t>) oraz ostatnie 5 fotografii pochodzą ze źródeł internetowych. </a:t>
            </a:r>
            <a:r>
              <a:rPr lang="pl-PL" sz="1600" dirty="0" smtClean="0"/>
              <a:t>Pozostałe ilustracje (nie opisane) pochodzą ze zbiorów Autorki)</a:t>
            </a:r>
            <a:endParaRPr lang="pl-PL"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idx="1"/>
          </p:nvPr>
        </p:nvSpPr>
        <p:spPr>
          <a:xfrm>
            <a:off x="107504" y="260648"/>
            <a:ext cx="8928992" cy="6408712"/>
          </a:xfrm>
        </p:spPr>
        <p:txBody>
          <a:bodyPr>
            <a:normAutofit/>
          </a:bodyPr>
          <a:lstStyle/>
          <a:p>
            <a:pPr>
              <a:buNone/>
            </a:pPr>
            <a:r>
              <a:rPr lang="pl-PL" sz="2800" dirty="0" smtClean="0"/>
              <a:t>    	</a:t>
            </a:r>
            <a:r>
              <a:rPr lang="pl-PL" dirty="0" smtClean="0"/>
              <a:t>W styczniu 1797 roku Napoleon wraz z rządem Lombardii zatwierdził Konwencję, która umożliwiła </a:t>
            </a:r>
            <a:r>
              <a:rPr lang="pl-PL" b="1" dirty="0" smtClean="0"/>
              <a:t>gen. Janowi Henrykowi Dąbrowskiemu</a:t>
            </a:r>
            <a:r>
              <a:rPr lang="pl-PL" dirty="0" smtClean="0"/>
              <a:t> formowanie polskiego Legionu przy armii włoskiej (</a:t>
            </a:r>
            <a:r>
              <a:rPr lang="pl-PL" i="1" dirty="0" smtClean="0"/>
              <a:t>Legiony Polskie Posiłkujące Lombardię)</a:t>
            </a:r>
            <a:r>
              <a:rPr lang="pl-PL" dirty="0" smtClean="0"/>
              <a:t>. </a:t>
            </a:r>
          </a:p>
          <a:p>
            <a:pPr>
              <a:buNone/>
            </a:pPr>
            <a:r>
              <a:rPr lang="pl-PL" dirty="0" smtClean="0"/>
              <a:t>    Regulowała ona najważniejsze kwestie, m.in.:</a:t>
            </a:r>
          </a:p>
          <a:p>
            <a:pPr>
              <a:buNone/>
            </a:pPr>
            <a:r>
              <a:rPr lang="pl-PL" dirty="0" smtClean="0"/>
              <a:t>  - strój, znaki wojskowe i organizacja możliwie zbliżone do polskich, </a:t>
            </a:r>
          </a:p>
          <a:p>
            <a:pPr>
              <a:buNone/>
            </a:pPr>
            <a:r>
              <a:rPr lang="pl-PL" dirty="0" smtClean="0"/>
              <a:t>-  na mundurach tzw. </a:t>
            </a:r>
            <a:r>
              <a:rPr lang="pl-PL" dirty="0" err="1" smtClean="0"/>
              <a:t>kontrepolety</a:t>
            </a:r>
            <a:r>
              <a:rPr lang="pl-PL" dirty="0" smtClean="0"/>
              <a:t> w kolorach lombardzkich z napisem </a:t>
            </a:r>
            <a:r>
              <a:rPr lang="pl-PL" i="1" dirty="0" err="1" smtClean="0"/>
              <a:t>Gli</a:t>
            </a:r>
            <a:r>
              <a:rPr lang="pl-PL" i="1" dirty="0" smtClean="0"/>
              <a:t> </a:t>
            </a:r>
            <a:r>
              <a:rPr lang="pl-PL" i="1" dirty="0" err="1" smtClean="0"/>
              <a:t>uomini</a:t>
            </a:r>
            <a:r>
              <a:rPr lang="pl-PL" i="1" dirty="0" smtClean="0"/>
              <a:t> </a:t>
            </a:r>
            <a:r>
              <a:rPr lang="pl-PL" i="1" dirty="0" err="1" smtClean="0"/>
              <a:t>liberi</a:t>
            </a:r>
            <a:r>
              <a:rPr lang="pl-PL" i="1" dirty="0" smtClean="0"/>
              <a:t> sono </a:t>
            </a:r>
            <a:r>
              <a:rPr lang="pl-PL" i="1" dirty="0" err="1" smtClean="0"/>
              <a:t>fratelli</a:t>
            </a:r>
            <a:r>
              <a:rPr lang="pl-PL" i="1" dirty="0" smtClean="0"/>
              <a:t> (Ludzie wolni są braćmi)</a:t>
            </a:r>
            <a:r>
              <a:rPr lang="pl-PL" dirty="0" smtClean="0"/>
              <a:t>,</a:t>
            </a:r>
          </a:p>
          <a:p>
            <a:pPr>
              <a:buNone/>
            </a:pPr>
            <a:r>
              <a:rPr lang="pl-PL" sz="2800" dirty="0" smtClean="0"/>
              <a:t>  </a:t>
            </a:r>
            <a:endParaRPr lang="pl-PL"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404664"/>
            <a:ext cx="8435280" cy="5721499"/>
          </a:xfrm>
        </p:spPr>
        <p:txBody>
          <a:bodyPr>
            <a:normAutofit/>
          </a:bodyPr>
          <a:lstStyle/>
          <a:p>
            <a:pPr>
              <a:buNone/>
            </a:pPr>
            <a:r>
              <a:rPr lang="pl-PL" dirty="0" smtClean="0"/>
              <a:t>  - francuska kokarda na mundurach, która symbolizowała naród ludzi wolnych.</a:t>
            </a:r>
          </a:p>
          <a:p>
            <a:pPr>
              <a:buNone/>
            </a:pPr>
            <a:endParaRPr lang="pl-PL" dirty="0" smtClean="0"/>
          </a:p>
          <a:p>
            <a:pPr>
              <a:buNone/>
            </a:pPr>
            <a:r>
              <a:rPr lang="pl-PL" b="1" dirty="0" smtClean="0"/>
              <a:t>    </a:t>
            </a:r>
            <a:r>
              <a:rPr lang="pl-PL" i="1" dirty="0" smtClean="0"/>
              <a:t>Legiony gen. Jana Henryka Dąbrowskiego </a:t>
            </a:r>
            <a:r>
              <a:rPr lang="pl-PL" dirty="0" smtClean="0"/>
              <a:t>cieszyły się bardzo dobrą opinią u Bonapartego, który uznawał ich waleczność, wyszkolenie, karność i prezencję. </a:t>
            </a:r>
          </a:p>
          <a:p>
            <a:pPr>
              <a:buNone/>
            </a:pPr>
            <a:r>
              <a:rPr lang="pl-PL" dirty="0" smtClean="0"/>
              <a:t>    Polskie oddziały odnosiły wiele zwycięstw (</a:t>
            </a:r>
            <a:r>
              <a:rPr lang="pl-PL" dirty="0" err="1" smtClean="0"/>
              <a:t>Nepi</a:t>
            </a:r>
            <a:r>
              <a:rPr lang="pl-PL" dirty="0" smtClean="0"/>
              <a:t>, </a:t>
            </a:r>
            <a:r>
              <a:rPr lang="pl-PL" dirty="0" err="1" smtClean="0"/>
              <a:t>Magliano</a:t>
            </a:r>
            <a:r>
              <a:rPr lang="pl-PL" dirty="0" smtClean="0"/>
              <a:t>, </a:t>
            </a:r>
            <a:r>
              <a:rPr lang="pl-PL" dirty="0" err="1" smtClean="0"/>
              <a:t>Falari</a:t>
            </a:r>
            <a:r>
              <a:rPr lang="pl-PL" dirty="0" smtClean="0"/>
              <a:t>, </a:t>
            </a:r>
            <a:r>
              <a:rPr lang="pl-PL" dirty="0" err="1" smtClean="0"/>
              <a:t>Gaeta</a:t>
            </a:r>
            <a:r>
              <a:rPr lang="pl-PL" dirty="0" smtClean="0"/>
              <a:t>), ale ponosiły także klęski (</a:t>
            </a:r>
            <a:r>
              <a:rPr lang="pl-PL" dirty="0" err="1" smtClean="0"/>
              <a:t>Tidone</a:t>
            </a:r>
            <a:r>
              <a:rPr lang="pl-PL" dirty="0" smtClean="0"/>
              <a:t>, </a:t>
            </a:r>
            <a:r>
              <a:rPr lang="pl-PL" dirty="0" err="1" smtClean="0"/>
              <a:t>Trebbia</a:t>
            </a:r>
            <a:r>
              <a:rPr lang="pl-PL" dirty="0" smtClean="0"/>
              <a:t>).</a:t>
            </a:r>
            <a:endParaRPr lang="pl-P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404664"/>
            <a:ext cx="8435280" cy="6048672"/>
          </a:xfrm>
        </p:spPr>
        <p:txBody>
          <a:bodyPr>
            <a:normAutofit fontScale="92500" lnSpcReduction="10000"/>
          </a:bodyPr>
          <a:lstStyle/>
          <a:p>
            <a:pPr>
              <a:buNone/>
            </a:pPr>
            <a:r>
              <a:rPr lang="pl-PL" dirty="0" smtClean="0"/>
              <a:t>    Działalność Legionów nie odbywała się na terenie Piemontu. Waleczność, bohaterstwo, poczucie patriotyzmu przysporzyły im jednak chwały oraz dały przykład kolejnym pokoleniom Polaków, którzy kilkadziesiąt lat później znowu tworzyli polskie formacje zbrojne w Piemoncie i na terytorium Włoch. </a:t>
            </a:r>
          </a:p>
          <a:p>
            <a:pPr>
              <a:buNone/>
            </a:pPr>
            <a:r>
              <a:rPr lang="pl-PL" dirty="0" smtClean="0"/>
              <a:t>    Legiony rozsławiły oręż polski, należały do najlepszych oddziałów w armii napoleońskiej. Uważa się, że udział polskich legionistów w walkach na terenie włoskich państewek był pośrednim przyczynkiem do Zjednoczenia Włoch </a:t>
            </a:r>
            <a:br>
              <a:rPr lang="pl-PL" dirty="0" smtClean="0"/>
            </a:br>
            <a:r>
              <a:rPr lang="pl-PL" dirty="0" smtClean="0"/>
              <a:t>w 1861 roku.</a:t>
            </a:r>
            <a:endParaRPr lang="pl-PL"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251520" y="332656"/>
            <a:ext cx="8640960" cy="6120680"/>
          </a:xfrm>
        </p:spPr>
        <p:txBody>
          <a:bodyPr>
            <a:normAutofit lnSpcReduction="10000"/>
          </a:bodyPr>
          <a:lstStyle/>
          <a:p>
            <a:pPr>
              <a:buNone/>
            </a:pPr>
            <a:r>
              <a:rPr lang="pl-PL" dirty="0" smtClean="0"/>
              <a:t>   	W I połowie XIX wieku Europę zaczęły ogarniać ruchy narodowo-wyzwoleńcze. </a:t>
            </a:r>
            <a:br>
              <a:rPr lang="pl-PL" dirty="0" smtClean="0"/>
            </a:br>
            <a:r>
              <a:rPr lang="pl-PL" i="1" dirty="0" smtClean="0"/>
              <a:t>Kongres wiedeński </a:t>
            </a:r>
            <a:r>
              <a:rPr lang="pl-PL" dirty="0" smtClean="0"/>
              <a:t>w 1815 roku umocnił pozycję mocarstw walczących z Francją napoleońską, </a:t>
            </a:r>
            <a:br>
              <a:rPr lang="pl-PL" dirty="0" smtClean="0"/>
            </a:br>
            <a:r>
              <a:rPr lang="pl-PL" dirty="0" smtClean="0"/>
              <a:t>co spowodowało, że ziemie polskie i włoskie pozostawały w rozbiciu politycznym. W Polsce został utrwalony podział pomiędzy zaborców. Półwysep Apeniński był podzielony między państewka i księstwa, a część pozostawała pod władzą austriacką. Rozpoczął się nowy etap we wzajemnych stosunkach. Oba narody dążyły do wyzwolenia drogą rewolucyjnych działań skierowanych głównie przeciwko Rosji i Austrii.</a:t>
            </a:r>
            <a:endParaRPr lang="pl-PL"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7504" y="116632"/>
            <a:ext cx="8928992" cy="6624736"/>
          </a:xfrm>
        </p:spPr>
        <p:txBody>
          <a:bodyPr>
            <a:normAutofit fontScale="92500" lnSpcReduction="20000"/>
          </a:bodyPr>
          <a:lstStyle/>
          <a:p>
            <a:pPr>
              <a:buNone/>
            </a:pPr>
            <a:r>
              <a:rPr lang="pl-PL" dirty="0" smtClean="0"/>
              <a:t>    	</a:t>
            </a:r>
            <a:r>
              <a:rPr lang="pl-PL" b="1" dirty="0" smtClean="0"/>
              <a:t>Piemont</a:t>
            </a:r>
            <a:r>
              <a:rPr lang="pl-PL" dirty="0" smtClean="0"/>
              <a:t>, będący częścią niezależnego Królestwa Sardynii wysunął się na czoło państw wspierających ruchy zjednoczeniowe. </a:t>
            </a:r>
          </a:p>
          <a:p>
            <a:pPr>
              <a:buNone/>
            </a:pPr>
            <a:r>
              <a:rPr lang="pl-PL" dirty="0" smtClean="0"/>
              <a:t>    Na dworze sabaudzkim przez ponad 20 lat prowadzili działalność przedstawiciele emigracyjnego odłamu konserwatywnego, reprezentowanego przez księcia Adama J. Czartoryskiego (</a:t>
            </a:r>
            <a:r>
              <a:rPr lang="pl-PL" i="1" dirty="0" smtClean="0"/>
              <a:t>Hotel Lambert</a:t>
            </a:r>
            <a:r>
              <a:rPr lang="pl-PL" dirty="0" smtClean="0"/>
              <a:t>), m.in. hrabia Władysław Zamoyski, Feliks </a:t>
            </a:r>
            <a:r>
              <a:rPr lang="pl-PL" dirty="0" err="1" smtClean="0"/>
              <a:t>Duchiński</a:t>
            </a:r>
            <a:r>
              <a:rPr lang="pl-PL" dirty="0" smtClean="0"/>
              <a:t>, Ludwik Orpiszewski. Podejmowali próby nawiązania współpracy i szukali poparcia dla niepodległościowych działań ugrupowania ks. Czartoryskiego. Utworzono </a:t>
            </a:r>
            <a:r>
              <a:rPr lang="pl-PL" i="1" dirty="0" smtClean="0"/>
              <a:t>Legion Polski </a:t>
            </a:r>
            <a:r>
              <a:rPr lang="pl-PL" dirty="0" smtClean="0"/>
              <a:t>w oparciu o wojska królewskie, który brał udział we włoskich wojnach niepodległościowych w połowie XIX wieku. Po klęskach </a:t>
            </a:r>
            <a:r>
              <a:rPr lang="pl-PL" i="1" dirty="0" smtClean="0"/>
              <a:t>Legion</a:t>
            </a:r>
            <a:r>
              <a:rPr lang="pl-PL" dirty="0" smtClean="0"/>
              <a:t> został rozwiązany. Wielu Polaków przeszło do </a:t>
            </a:r>
            <a:r>
              <a:rPr lang="pl-PL" i="1" dirty="0" smtClean="0"/>
              <a:t>Legionu Węgierskiego</a:t>
            </a:r>
            <a:r>
              <a:rPr lang="pl-PL" dirty="0" smtClean="0"/>
              <a:t>.  W późniejszych latach zasilili oni szeregi polskich uchodźców w Piemoncie. </a:t>
            </a:r>
          </a:p>
          <a:p>
            <a:pPr>
              <a:buNone/>
            </a:pPr>
            <a:endParaRPr lang="pl-PL" dirty="0"/>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563</Words>
  <Application>Microsoft Office PowerPoint</Application>
  <PresentationFormat>Pokaz na ekranie (4:3)</PresentationFormat>
  <Paragraphs>77</Paragraphs>
  <Slides>48</Slides>
  <Notes>2</Notes>
  <HiddenSlides>0</HiddenSlides>
  <MMClips>0</MMClips>
  <ScaleCrop>false</ScaleCrop>
  <HeadingPairs>
    <vt:vector size="4" baseType="variant">
      <vt:variant>
        <vt:lpstr>Motyw</vt:lpstr>
      </vt:variant>
      <vt:variant>
        <vt:i4>1</vt:i4>
      </vt:variant>
      <vt:variant>
        <vt:lpstr>Tytuły slajdów</vt:lpstr>
      </vt:variant>
      <vt:variant>
        <vt:i4>48</vt:i4>
      </vt:variant>
    </vt:vector>
  </HeadingPairs>
  <TitlesOfParts>
    <vt:vector size="49" baseType="lpstr">
      <vt:lpstr>Motyw pakietu Office</vt:lpstr>
      <vt:lpstr>Polacy w kulturze Piemontu  w XIX wieku i w pierwszych dekadach XX wieku</vt:lpstr>
      <vt:lpstr>Piemont</vt:lpstr>
      <vt:lpstr>Slajd 3</vt:lpstr>
      <vt:lpstr>Włochy w  1798 roku (J. Gierowski, Historia Włoch, Wrocław-Warszawa-Kraków 1999, s. 321)  </vt:lpstr>
      <vt:lpstr>Slajd 5</vt:lpstr>
      <vt:lpstr>Slajd 6</vt:lpstr>
      <vt:lpstr>Slajd 7</vt:lpstr>
      <vt:lpstr>Slajd 8</vt:lpstr>
      <vt:lpstr>Slajd 9</vt:lpstr>
      <vt:lpstr>Slajd 10</vt:lpstr>
      <vt:lpstr>Legion Mickiewicza -1848 rok</vt:lpstr>
      <vt:lpstr>Slajd 12</vt:lpstr>
      <vt:lpstr>Slajd 13</vt:lpstr>
      <vt:lpstr>Zjednoczenie  Włoch –  1861 rok (J. Gierowski, Historia Włoch, op. cit., s. 414) </vt:lpstr>
      <vt:lpstr> Cuneo  1861/62 -  Polska Szkoła  Wojskowa –  gen. Ludwik Mierosławski, gen. Józef Wysocki (W. Cesana, A Krzykawska, R. Martelli,  I polacchi a Cuneo nel 1862. Un episodio del Risorgimento Italiano, Cuneo 2012, s. 16.) </vt:lpstr>
      <vt:lpstr>Slajd 16</vt:lpstr>
      <vt:lpstr>Slajd 17</vt:lpstr>
      <vt:lpstr>Niccolò Vineis i „Sentinella delle Alpi”</vt:lpstr>
      <vt:lpstr>Cuneo-tablica pamiątkowa odsłonięta w 150 rocznicę wydarzeń (2012)</vt:lpstr>
      <vt:lpstr>Slajd 20</vt:lpstr>
      <vt:lpstr>Polscy migranci w Piemoncie w XIX wieku w świetle dokumentacji władz</vt:lpstr>
      <vt:lpstr>Slajd 22</vt:lpstr>
      <vt:lpstr>Slajd 23</vt:lpstr>
      <vt:lpstr>Slajd 24</vt:lpstr>
      <vt:lpstr>Slajd 25</vt:lpstr>
      <vt:lpstr>Slajd 26</vt:lpstr>
      <vt:lpstr>Polscy salezjanie w Piemoncie  w XIX wieku</vt:lpstr>
      <vt:lpstr>Slajd 28</vt:lpstr>
      <vt:lpstr>Slajd 29</vt:lpstr>
      <vt:lpstr>Attilio Begey - Konsul Honorowy RP w Turynie (1922-1928)</vt:lpstr>
      <vt:lpstr>Jeńcy wojenni polskiego pochodzenia w Piemoncie w latach 1918-1919</vt:lpstr>
      <vt:lpstr>La Mandria di Chivasso</vt:lpstr>
      <vt:lpstr>Slajd 33</vt:lpstr>
      <vt:lpstr>Slajd 34</vt:lpstr>
      <vt:lpstr>Slajd 35</vt:lpstr>
      <vt:lpstr>Slajd 36</vt:lpstr>
      <vt:lpstr>Slajd 37</vt:lpstr>
      <vt:lpstr>Cmentarz w Chivasso</vt:lpstr>
      <vt:lpstr>Cmentarz w Ivrei</vt:lpstr>
      <vt:lpstr>Slajd 40</vt:lpstr>
      <vt:lpstr>Slajd 41</vt:lpstr>
      <vt:lpstr>Cmentarz w Turynie</vt:lpstr>
      <vt:lpstr>Slajd 43</vt:lpstr>
      <vt:lpstr>Slajd 44</vt:lpstr>
      <vt:lpstr>Slajd 45</vt:lpstr>
      <vt:lpstr>Slajd 46</vt:lpstr>
      <vt:lpstr>Slajd 47</vt:lpstr>
      <vt:lpstr>Slajd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Polacy w kulturze Piemontu  w XIX wieku i w pierwszych dekadach XX wieku</dc:title>
  <dc:creator>Ligia</dc:creator>
  <cp:lastModifiedBy>Ligia</cp:lastModifiedBy>
  <cp:revision>51</cp:revision>
  <dcterms:created xsi:type="dcterms:W3CDTF">2014-04-19T19:04:42Z</dcterms:created>
  <dcterms:modified xsi:type="dcterms:W3CDTF">2014-11-08T13:21:32Z</dcterms:modified>
</cp:coreProperties>
</file>